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70" r:id="rId3"/>
    <p:sldId id="271" r:id="rId4"/>
    <p:sldId id="260" r:id="rId5"/>
    <p:sldId id="261" r:id="rId6"/>
    <p:sldId id="259" r:id="rId7"/>
    <p:sldId id="263" r:id="rId8"/>
    <p:sldId id="264" r:id="rId9"/>
    <p:sldId id="265" r:id="rId10"/>
    <p:sldId id="266" r:id="rId11"/>
    <p:sldId id="267" r:id="rId12"/>
    <p:sldId id="269" r:id="rId13"/>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144" d="100"/>
          <a:sy n="144" d="100"/>
        </p:scale>
        <p:origin x="65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03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F6694-8B86-2165-1B0B-DC7B94561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0C2C63-BD5F-8982-7727-3F1A3F365C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A4698-B698-47CF-0EEA-FDE5FCEC29D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BC8419-61FD-37A0-4382-A1ED6888C771}"/>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156834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74AE0-A0B2-AB10-B5B8-9D2D07DF00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104A2D-D17B-C62C-1D32-3EAE488D3E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3E261-8C8B-BBC9-E5D0-B037BE950B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F1AA3A-26A5-9212-9CE6-E40AAA296DF1}"/>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12690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9CECA-3BBA-AF1C-631C-7A05D50E6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30532A-EDF7-5EDC-FE9B-245CBF00EE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FDAE0-3786-735D-8298-587AF23C2B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A017CA-3B80-EEB8-723F-B1739D4DC080}"/>
              </a:ext>
            </a:extLst>
          </p:cNvPr>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88628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tcmarkets.com/stock/KRTL/overvie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hyperlink" Target="https://www.otcmarkets.com/stock/KRTL/overview"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krtlholding.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krtlholding.com/"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krtl-icc.com/" TargetMode="External"/><Relationship Id="rId5" Type="http://schemas.openxmlformats.org/officeDocument/2006/relationships/hyperlink" Target="https://www.sigmacorp.com.bo/en/about" TargetMode="External"/><Relationship Id="rId4" Type="http://schemas.openxmlformats.org/officeDocument/2006/relationships/hyperlink" Target="https://www.krtlbiotech.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6712688" y="857693"/>
            <a:ext cx="1170135" cy="496226"/>
          </a:xfrm>
          <a:prstGeom prst="rect">
            <a:avLst/>
          </a:prstGeom>
          <a:noFill/>
          <a:ln/>
        </p:spPr>
        <p:txBody>
          <a:bodyPr wrap="square" lIns="0" tIns="0" rIns="0" bIns="0" rtlCol="0" anchor="t">
            <a:spAutoFit/>
          </a:bodyPr>
          <a:lstStyle/>
          <a:p>
            <a:pPr marL="0" indent="0" algn="l">
              <a:lnSpc>
                <a:spcPts val="4000"/>
              </a:lnSpc>
              <a:buNone/>
            </a:pPr>
            <a:endParaRPr lang="en-US" sz="3294" dirty="0"/>
          </a:p>
        </p:txBody>
      </p:sp>
      <p:sp>
        <p:nvSpPr>
          <p:cNvPr id="5" name="Text 2"/>
          <p:cNvSpPr/>
          <p:nvPr/>
        </p:nvSpPr>
        <p:spPr>
          <a:xfrm>
            <a:off x="3307266" y="2657448"/>
            <a:ext cx="2233047" cy="198837"/>
          </a:xfrm>
          <a:prstGeom prst="rect">
            <a:avLst/>
          </a:prstGeom>
          <a:noFill/>
          <a:ln/>
        </p:spPr>
        <p:txBody>
          <a:bodyPr wrap="none" lIns="0" tIns="0" rIns="0" bIns="0" rtlCol="0" anchor="t">
            <a:spAutoFit/>
          </a:bodyPr>
          <a:lstStyle/>
          <a:p>
            <a:pPr marL="0" indent="0" algn="l">
              <a:lnSpc>
                <a:spcPts val="1700"/>
              </a:lnSpc>
              <a:buNone/>
            </a:pPr>
            <a:r>
              <a:rPr lang="en-US" sz="1050" i="1" kern="0" spc="1" dirty="0">
                <a:solidFill>
                  <a:srgbClr val="0047AB"/>
                </a:solidFill>
                <a:latin typeface="Noto Sans" pitchFamily="34" charset="0"/>
                <a:ea typeface="Noto Sans" pitchFamily="34" charset="-122"/>
                <a:cs typeface="Noto Sans" pitchFamily="34" charset="-120"/>
              </a:rPr>
              <a:t>Building Scalable Vertical Integration</a:t>
            </a:r>
            <a:endParaRPr lang="en-US" sz="1050" i="1" dirty="0"/>
          </a:p>
        </p:txBody>
      </p:sp>
      <p:sp>
        <p:nvSpPr>
          <p:cNvPr id="7" name="Text 4"/>
          <p:cNvSpPr/>
          <p:nvPr/>
        </p:nvSpPr>
        <p:spPr>
          <a:xfrm>
            <a:off x="4229794" y="4561692"/>
            <a:ext cx="2374125" cy="153183"/>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1A1A1A"/>
                </a:solidFill>
                <a:latin typeface="Noto Sans" pitchFamily="34" charset="0"/>
                <a:ea typeface="Noto Sans" pitchFamily="34" charset="-122"/>
                <a:cs typeface="Noto Sans" pitchFamily="34" charset="-120"/>
                <a:hlinkClick r:id="rId3"/>
              </a:rPr>
              <a:t>OTCID: KRTL</a:t>
            </a:r>
            <a:endParaRPr lang="en-US" sz="834" dirty="0"/>
          </a:p>
        </p:txBody>
      </p:sp>
      <p:sp>
        <p:nvSpPr>
          <p:cNvPr id="14" name="Text 11"/>
          <p:cNvSpPr/>
          <p:nvPr/>
        </p:nvSpPr>
        <p:spPr>
          <a:xfrm>
            <a:off x="571500" y="4564856"/>
            <a:ext cx="1013547" cy="150019"/>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Investor Presentation</a:t>
            </a:r>
            <a:endParaRPr lang="en-US" sz="727" dirty="0"/>
          </a:p>
        </p:txBody>
      </p:sp>
      <p:sp>
        <p:nvSpPr>
          <p:cNvPr id="15" name="Text 12"/>
          <p:cNvSpPr/>
          <p:nvPr/>
        </p:nvSpPr>
        <p:spPr>
          <a:xfrm>
            <a:off x="7569668" y="4564856"/>
            <a:ext cx="1002832" cy="150019"/>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www.krtlholding.com</a:t>
            </a:r>
            <a:endParaRPr lang="en-US" sz="727" dirty="0"/>
          </a:p>
        </p:txBody>
      </p:sp>
      <p:pic>
        <p:nvPicPr>
          <p:cNvPr id="6" name="Picture 5" descr="A black and white logo">
            <a:extLst>
              <a:ext uri="{FF2B5EF4-FFF2-40B4-BE49-F238E27FC236}">
                <a16:creationId xmlns:a16="http://schemas.microsoft.com/office/drawing/2014/main" id="{7703B64A-EAC6-1D50-33E3-56D25B1DAB9F}"/>
              </a:ext>
            </a:extLst>
          </p:cNvPr>
          <p:cNvPicPr>
            <a:picLocks noChangeAspect="1"/>
          </p:cNvPicPr>
          <p:nvPr/>
        </p:nvPicPr>
        <p:blipFill>
          <a:blip r:embed="rId4"/>
          <a:stretch>
            <a:fillRect/>
          </a:stretch>
        </p:blipFill>
        <p:spPr>
          <a:xfrm>
            <a:off x="2555921" y="718170"/>
            <a:ext cx="3347745" cy="17920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3" name="Text 0"/>
          <p:cNvSpPr/>
          <p:nvPr/>
        </p:nvSpPr>
        <p:spPr>
          <a:xfrm>
            <a:off x="571500" y="428625"/>
            <a:ext cx="800100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Consolidated Ownership &amp; Strategic Vision</a:t>
            </a:r>
            <a:endParaRPr lang="en-US" sz="1602" dirty="0"/>
          </a:p>
        </p:txBody>
      </p:sp>
      <p:sp>
        <p:nvSpPr>
          <p:cNvPr id="4" name="Text 1"/>
          <p:cNvSpPr/>
          <p:nvPr/>
        </p:nvSpPr>
        <p:spPr>
          <a:xfrm>
            <a:off x="571500" y="1114425"/>
            <a:ext cx="800100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Ownership Snapshot: Control, Compliance, Scale</a:t>
            </a:r>
            <a:endParaRPr lang="en-US" sz="584" dirty="0"/>
          </a:p>
        </p:txBody>
      </p:sp>
      <p:sp>
        <p:nvSpPr>
          <p:cNvPr id="5" name="Shape 2"/>
          <p:cNvSpPr/>
          <p:nvPr/>
        </p:nvSpPr>
        <p:spPr>
          <a:xfrm>
            <a:off x="575072" y="1360884"/>
            <a:ext cx="7993856" cy="385763"/>
          </a:xfrm>
          <a:prstGeom prst="rect">
            <a:avLst/>
          </a:prstGeom>
          <a:solidFill>
            <a:srgbClr val="0047AB"/>
          </a:solidFill>
          <a:ln/>
        </p:spPr>
        <p:txBody>
          <a:bodyPr/>
          <a:lstStyle/>
          <a:p>
            <a:endParaRPr lang="en-US"/>
          </a:p>
        </p:txBody>
      </p:sp>
      <p:sp>
        <p:nvSpPr>
          <p:cNvPr id="6" name="Text 3"/>
          <p:cNvSpPr/>
          <p:nvPr/>
        </p:nvSpPr>
        <p:spPr>
          <a:xfrm>
            <a:off x="575072" y="1360884"/>
            <a:ext cx="1740396" cy="385763"/>
          </a:xfrm>
          <a:prstGeom prst="rect">
            <a:avLst/>
          </a:prstGeom>
          <a:noFill/>
          <a:ln/>
        </p:spPr>
        <p:txBody>
          <a:bodyPr wrap="square" lIns="136017" tIns="136017" rIns="136017" bIns="136017" rtlCol="0" anchor="ctr">
            <a:spAutoFit/>
          </a:bodyPr>
          <a:lstStyle/>
          <a:p>
            <a:pPr marL="0" indent="0" algn="l">
              <a:lnSpc>
                <a:spcPts val="1200"/>
              </a:lnSpc>
              <a:buNone/>
            </a:pPr>
            <a:r>
              <a:rPr lang="en-US" sz="683" b="1" kern="0" spc="1" dirty="0">
                <a:solidFill>
                  <a:srgbClr val="FFFFFF"/>
                </a:solidFill>
                <a:latin typeface="Noto Sans" pitchFamily="34" charset="0"/>
                <a:ea typeface="Noto Sans" pitchFamily="34" charset="-122"/>
                <a:cs typeface="Noto Sans" pitchFamily="34" charset="-120"/>
              </a:rPr>
              <a:t>Subsidiary</a:t>
            </a:r>
            <a:endParaRPr lang="en-US" sz="683" dirty="0"/>
          </a:p>
        </p:txBody>
      </p:sp>
      <p:sp>
        <p:nvSpPr>
          <p:cNvPr id="7" name="Text 4"/>
          <p:cNvSpPr/>
          <p:nvPr/>
        </p:nvSpPr>
        <p:spPr>
          <a:xfrm>
            <a:off x="2315468" y="1347203"/>
            <a:ext cx="2304166" cy="413126"/>
          </a:xfrm>
          <a:prstGeom prst="rect">
            <a:avLst/>
          </a:prstGeom>
          <a:noFill/>
          <a:ln/>
        </p:spPr>
        <p:txBody>
          <a:bodyPr wrap="square" lIns="136017" tIns="136017" rIns="136017" bIns="136017" rtlCol="0" anchor="ctr">
            <a:spAutoFit/>
          </a:bodyPr>
          <a:lstStyle/>
          <a:p>
            <a:pPr marL="0" indent="0" algn="l">
              <a:lnSpc>
                <a:spcPts val="1200"/>
              </a:lnSpc>
              <a:buNone/>
            </a:pPr>
            <a:r>
              <a:rPr lang="en-US" sz="683" b="1" kern="0" spc="1" dirty="0">
                <a:solidFill>
                  <a:srgbClr val="FFFFFF"/>
                </a:solidFill>
                <a:latin typeface="Noto Sans" pitchFamily="34" charset="0"/>
                <a:ea typeface="Noto Sans" pitchFamily="34" charset="-122"/>
                <a:cs typeface="Noto Sans" pitchFamily="34" charset="-120"/>
              </a:rPr>
              <a:t>Ownership </a:t>
            </a:r>
            <a:endParaRPr lang="en-US" sz="683" dirty="0"/>
          </a:p>
        </p:txBody>
      </p:sp>
      <p:sp>
        <p:nvSpPr>
          <p:cNvPr id="8" name="Text 5"/>
          <p:cNvSpPr/>
          <p:nvPr/>
        </p:nvSpPr>
        <p:spPr>
          <a:xfrm>
            <a:off x="4619634" y="1360884"/>
            <a:ext cx="2736168" cy="385763"/>
          </a:xfrm>
          <a:prstGeom prst="rect">
            <a:avLst/>
          </a:prstGeom>
          <a:noFill/>
          <a:ln/>
        </p:spPr>
        <p:txBody>
          <a:bodyPr wrap="square" lIns="136017" tIns="136017" rIns="136017" bIns="136017" rtlCol="0" anchor="ctr">
            <a:spAutoFit/>
          </a:bodyPr>
          <a:lstStyle/>
          <a:p>
            <a:pPr marL="0" indent="0" algn="l">
              <a:lnSpc>
                <a:spcPts val="1200"/>
              </a:lnSpc>
              <a:buNone/>
            </a:pPr>
            <a:r>
              <a:rPr lang="en-US" sz="683" b="1" kern="0" spc="1" dirty="0">
                <a:solidFill>
                  <a:srgbClr val="FFFFFF"/>
                </a:solidFill>
                <a:latin typeface="Noto Sans" pitchFamily="34" charset="0"/>
                <a:ea typeface="Noto Sans" pitchFamily="34" charset="-122"/>
                <a:cs typeface="Noto Sans" pitchFamily="34" charset="-120"/>
              </a:rPr>
              <a:t>Function</a:t>
            </a:r>
            <a:endParaRPr lang="en-US" sz="683" dirty="0"/>
          </a:p>
        </p:txBody>
      </p:sp>
      <p:sp>
        <p:nvSpPr>
          <p:cNvPr id="9" name="Text 6"/>
          <p:cNvSpPr/>
          <p:nvPr/>
        </p:nvSpPr>
        <p:spPr>
          <a:xfrm>
            <a:off x="7355802" y="1360884"/>
            <a:ext cx="1213126" cy="385763"/>
          </a:xfrm>
          <a:prstGeom prst="rect">
            <a:avLst/>
          </a:prstGeom>
          <a:noFill/>
          <a:ln/>
        </p:spPr>
        <p:txBody>
          <a:bodyPr wrap="square" lIns="136017" tIns="136017" rIns="136017" bIns="136017" rtlCol="0" anchor="ctr">
            <a:spAutoFit/>
          </a:bodyPr>
          <a:lstStyle/>
          <a:p>
            <a:pPr marL="0" indent="0" algn="l">
              <a:lnSpc>
                <a:spcPts val="1200"/>
              </a:lnSpc>
              <a:buNone/>
            </a:pPr>
            <a:r>
              <a:rPr lang="en-US" sz="683" b="1" kern="0" spc="1" dirty="0">
                <a:solidFill>
                  <a:srgbClr val="FFFFFF"/>
                </a:solidFill>
                <a:latin typeface="Noto Sans" pitchFamily="34" charset="0"/>
                <a:ea typeface="Noto Sans" pitchFamily="34" charset="-122"/>
                <a:cs typeface="Noto Sans" pitchFamily="34" charset="-120"/>
              </a:rPr>
              <a:t>Status</a:t>
            </a:r>
            <a:endParaRPr lang="en-US" sz="683" dirty="0"/>
          </a:p>
        </p:txBody>
      </p:sp>
      <p:sp>
        <p:nvSpPr>
          <p:cNvPr id="10" name="Text 7"/>
          <p:cNvSpPr/>
          <p:nvPr/>
        </p:nvSpPr>
        <p:spPr>
          <a:xfrm>
            <a:off x="692944" y="1889522"/>
            <a:ext cx="862608" cy="135731"/>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4A4A4A"/>
                </a:solidFill>
                <a:latin typeface="Noto Sans" pitchFamily="34" charset="0"/>
                <a:ea typeface="Noto Sans" pitchFamily="34" charset="-122"/>
                <a:cs typeface="Noto Sans" pitchFamily="34" charset="-120"/>
              </a:rPr>
              <a:t>KRTL Biotech Inc.</a:t>
            </a:r>
            <a:endParaRPr lang="en-US" sz="683" dirty="0"/>
          </a:p>
        </p:txBody>
      </p:sp>
      <p:sp>
        <p:nvSpPr>
          <p:cNvPr id="11" name="Text 8"/>
          <p:cNvSpPr/>
          <p:nvPr/>
        </p:nvSpPr>
        <p:spPr>
          <a:xfrm>
            <a:off x="2433340" y="1878806"/>
            <a:ext cx="201978" cy="16107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C41E3A"/>
                </a:solidFill>
                <a:latin typeface="Noto Sans" pitchFamily="34" charset="0"/>
                <a:ea typeface="Noto Sans" pitchFamily="34" charset="-122"/>
                <a:cs typeface="Noto Sans" pitchFamily="34" charset="-120"/>
              </a:rPr>
              <a:t>51%</a:t>
            </a:r>
            <a:endParaRPr lang="en-US" sz="784" dirty="0"/>
          </a:p>
        </p:txBody>
      </p:sp>
      <p:sp>
        <p:nvSpPr>
          <p:cNvPr id="12" name="Text 9"/>
          <p:cNvSpPr/>
          <p:nvPr/>
        </p:nvSpPr>
        <p:spPr>
          <a:xfrm>
            <a:off x="4619634" y="1746647"/>
            <a:ext cx="2736168" cy="421481"/>
          </a:xfrm>
          <a:prstGeom prst="rect">
            <a:avLst/>
          </a:prstGeom>
          <a:noFill/>
          <a:ln/>
        </p:spPr>
        <p:txBody>
          <a:bodyPr wrap="square" lIns="136017" tIns="136017" rIns="136017" bIns="136017" rtlCol="0" anchor="ctr">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FDA/DEA Regulatory, Product Development</a:t>
            </a:r>
            <a:endParaRPr lang="en-US" sz="727" dirty="0"/>
          </a:p>
        </p:txBody>
      </p:sp>
      <p:sp>
        <p:nvSpPr>
          <p:cNvPr id="13" name="Shape 10"/>
          <p:cNvSpPr/>
          <p:nvPr/>
        </p:nvSpPr>
        <p:spPr>
          <a:xfrm>
            <a:off x="7473674" y="1864519"/>
            <a:ext cx="767953" cy="185738"/>
          </a:xfrm>
          <a:prstGeom prst="rect">
            <a:avLst/>
          </a:prstGeom>
          <a:solidFill>
            <a:srgbClr val="E8F5E9"/>
          </a:solidFill>
          <a:ln/>
        </p:spPr>
        <p:txBody>
          <a:bodyPr/>
          <a:lstStyle/>
          <a:p>
            <a:endParaRPr lang="en-US"/>
          </a:p>
        </p:txBody>
      </p:sp>
      <p:sp>
        <p:nvSpPr>
          <p:cNvPr id="14" name="Text 11"/>
          <p:cNvSpPr/>
          <p:nvPr/>
        </p:nvSpPr>
        <p:spPr>
          <a:xfrm>
            <a:off x="7473674" y="1864519"/>
            <a:ext cx="767953" cy="185738"/>
          </a:xfrm>
          <a:prstGeom prst="rect">
            <a:avLst/>
          </a:prstGeom>
          <a:noFill/>
          <a:ln/>
        </p:spPr>
        <p:txBody>
          <a:bodyPr wrap="none" lIns="102108" tIns="34036" rIns="102108" bIns="34036" rtlCol="0" anchor="t">
            <a:spAutoFit/>
          </a:bodyPr>
          <a:lstStyle/>
          <a:p>
            <a:pPr marL="0" indent="0" algn="l">
              <a:lnSpc>
                <a:spcPts val="1000"/>
              </a:lnSpc>
              <a:buNone/>
            </a:pPr>
            <a:r>
              <a:rPr lang="en-US" sz="584" b="1" dirty="0">
                <a:solidFill>
                  <a:srgbClr val="2E7D32"/>
                </a:solidFill>
                <a:latin typeface="Noto Sans" pitchFamily="34" charset="0"/>
                <a:ea typeface="Noto Sans" pitchFamily="34" charset="-122"/>
                <a:cs typeface="Noto Sans" pitchFamily="34" charset="-120"/>
              </a:rPr>
              <a:t>Operational</a:t>
            </a:r>
            <a:endParaRPr lang="en-US" sz="584" dirty="0"/>
          </a:p>
        </p:txBody>
      </p:sp>
      <p:sp>
        <p:nvSpPr>
          <p:cNvPr id="15" name="Shape 12"/>
          <p:cNvSpPr/>
          <p:nvPr/>
        </p:nvSpPr>
        <p:spPr>
          <a:xfrm>
            <a:off x="575072" y="2168128"/>
            <a:ext cx="7993856" cy="421481"/>
          </a:xfrm>
          <a:prstGeom prst="rect">
            <a:avLst/>
          </a:prstGeom>
          <a:solidFill>
            <a:srgbClr val="F8F9FA"/>
          </a:solidFill>
          <a:ln/>
        </p:spPr>
        <p:txBody>
          <a:bodyPr/>
          <a:lstStyle/>
          <a:p>
            <a:endParaRPr lang="en-US"/>
          </a:p>
        </p:txBody>
      </p:sp>
      <p:sp>
        <p:nvSpPr>
          <p:cNvPr id="16" name="Text 13"/>
          <p:cNvSpPr/>
          <p:nvPr/>
        </p:nvSpPr>
        <p:spPr>
          <a:xfrm>
            <a:off x="692944" y="2311003"/>
            <a:ext cx="954025" cy="135731"/>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4A4A4A"/>
                </a:solidFill>
                <a:latin typeface="Noto Sans" pitchFamily="34" charset="0"/>
                <a:ea typeface="Noto Sans" pitchFamily="34" charset="-122"/>
                <a:cs typeface="Noto Sans" pitchFamily="34" charset="-120"/>
              </a:rPr>
              <a:t>SIGMA Corp Bolivia</a:t>
            </a:r>
            <a:endParaRPr lang="en-US" sz="683" dirty="0"/>
          </a:p>
        </p:txBody>
      </p:sp>
      <p:sp>
        <p:nvSpPr>
          <p:cNvPr id="17" name="Text 14"/>
          <p:cNvSpPr/>
          <p:nvPr/>
        </p:nvSpPr>
        <p:spPr>
          <a:xfrm>
            <a:off x="2433340" y="2300288"/>
            <a:ext cx="233762" cy="155377"/>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C41E3A"/>
                </a:solidFill>
                <a:latin typeface="Noto Sans" pitchFamily="34" charset="0"/>
                <a:ea typeface="Noto Sans" pitchFamily="34" charset="-122"/>
                <a:cs typeface="Noto Sans" pitchFamily="34" charset="-120"/>
              </a:rPr>
              <a:t>99%</a:t>
            </a:r>
            <a:endParaRPr lang="en-US" sz="784" dirty="0"/>
          </a:p>
        </p:txBody>
      </p:sp>
      <p:sp>
        <p:nvSpPr>
          <p:cNvPr id="18" name="Text 15"/>
          <p:cNvSpPr/>
          <p:nvPr/>
        </p:nvSpPr>
        <p:spPr>
          <a:xfrm>
            <a:off x="2667102" y="2316361"/>
            <a:ext cx="1553310" cy="139910"/>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Owned by KRTL Biotech (Sept 2025)</a:t>
            </a:r>
            <a:endParaRPr lang="en-US" sz="727" dirty="0"/>
          </a:p>
        </p:txBody>
      </p:sp>
      <p:sp>
        <p:nvSpPr>
          <p:cNvPr id="19" name="Text 16"/>
          <p:cNvSpPr/>
          <p:nvPr/>
        </p:nvSpPr>
        <p:spPr>
          <a:xfrm>
            <a:off x="4619634" y="2168128"/>
            <a:ext cx="2736168" cy="421481"/>
          </a:xfrm>
          <a:prstGeom prst="rect">
            <a:avLst/>
          </a:prstGeom>
          <a:noFill/>
          <a:ln/>
        </p:spPr>
        <p:txBody>
          <a:bodyPr wrap="square" lIns="136017" tIns="136017" rIns="136017" bIns="136017" rtlCol="0" anchor="ctr">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GMP/ISO Manufacturing</a:t>
            </a:r>
            <a:endParaRPr lang="en-US" sz="727" dirty="0"/>
          </a:p>
        </p:txBody>
      </p:sp>
      <p:sp>
        <p:nvSpPr>
          <p:cNvPr id="20" name="Shape 17"/>
          <p:cNvSpPr/>
          <p:nvPr/>
        </p:nvSpPr>
        <p:spPr>
          <a:xfrm>
            <a:off x="7473674" y="2286000"/>
            <a:ext cx="767953" cy="185738"/>
          </a:xfrm>
          <a:prstGeom prst="rect">
            <a:avLst/>
          </a:prstGeom>
          <a:solidFill>
            <a:srgbClr val="E8F5E9"/>
          </a:solidFill>
          <a:ln/>
        </p:spPr>
        <p:txBody>
          <a:bodyPr/>
          <a:lstStyle/>
          <a:p>
            <a:endParaRPr lang="en-US"/>
          </a:p>
        </p:txBody>
      </p:sp>
      <p:sp>
        <p:nvSpPr>
          <p:cNvPr id="21" name="Text 18"/>
          <p:cNvSpPr/>
          <p:nvPr/>
        </p:nvSpPr>
        <p:spPr>
          <a:xfrm>
            <a:off x="7473674" y="2286000"/>
            <a:ext cx="767953" cy="185738"/>
          </a:xfrm>
          <a:prstGeom prst="rect">
            <a:avLst/>
          </a:prstGeom>
          <a:noFill/>
          <a:ln/>
        </p:spPr>
        <p:txBody>
          <a:bodyPr wrap="none" lIns="102108" tIns="34036" rIns="102108" bIns="34036" rtlCol="0" anchor="t">
            <a:spAutoFit/>
          </a:bodyPr>
          <a:lstStyle/>
          <a:p>
            <a:pPr marL="0" indent="0" algn="l">
              <a:lnSpc>
                <a:spcPts val="1000"/>
              </a:lnSpc>
              <a:buNone/>
            </a:pPr>
            <a:r>
              <a:rPr lang="en-US" sz="584" b="1" dirty="0">
                <a:solidFill>
                  <a:srgbClr val="2E7D32"/>
                </a:solidFill>
                <a:latin typeface="Noto Sans" pitchFamily="34" charset="0"/>
                <a:ea typeface="Noto Sans" pitchFamily="34" charset="-122"/>
                <a:cs typeface="Noto Sans" pitchFamily="34" charset="-120"/>
              </a:rPr>
              <a:t>Operational</a:t>
            </a:r>
            <a:endParaRPr lang="en-US" sz="584" dirty="0"/>
          </a:p>
        </p:txBody>
      </p:sp>
      <p:sp>
        <p:nvSpPr>
          <p:cNvPr id="22" name="Text 19"/>
          <p:cNvSpPr/>
          <p:nvPr/>
        </p:nvSpPr>
        <p:spPr>
          <a:xfrm>
            <a:off x="692944" y="2732484"/>
            <a:ext cx="1204252" cy="135731"/>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4A4A4A"/>
                </a:solidFill>
                <a:latin typeface="Noto Sans" pitchFamily="34" charset="0"/>
                <a:ea typeface="Noto Sans" pitchFamily="34" charset="-122"/>
                <a:cs typeface="Noto Sans" pitchFamily="34" charset="-120"/>
              </a:rPr>
              <a:t>KRTL International Corp</a:t>
            </a:r>
            <a:endParaRPr lang="en-US" sz="683" dirty="0"/>
          </a:p>
        </p:txBody>
      </p:sp>
      <p:sp>
        <p:nvSpPr>
          <p:cNvPr id="23" name="Text 20"/>
          <p:cNvSpPr/>
          <p:nvPr/>
        </p:nvSpPr>
        <p:spPr>
          <a:xfrm>
            <a:off x="2433340" y="2721769"/>
            <a:ext cx="299145" cy="155377"/>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C41E3A"/>
                </a:solidFill>
                <a:latin typeface="Noto Sans" pitchFamily="34" charset="0"/>
                <a:ea typeface="Noto Sans" pitchFamily="34" charset="-122"/>
                <a:cs typeface="Noto Sans" pitchFamily="34" charset="-120"/>
              </a:rPr>
              <a:t>100%</a:t>
            </a:r>
            <a:endParaRPr lang="en-US" sz="784" dirty="0"/>
          </a:p>
        </p:txBody>
      </p:sp>
      <p:sp>
        <p:nvSpPr>
          <p:cNvPr id="24" name="Text 21"/>
          <p:cNvSpPr/>
          <p:nvPr/>
        </p:nvSpPr>
        <p:spPr>
          <a:xfrm>
            <a:off x="4619634" y="2589609"/>
            <a:ext cx="2736168" cy="421481"/>
          </a:xfrm>
          <a:prstGeom prst="rect">
            <a:avLst/>
          </a:prstGeom>
          <a:noFill/>
          <a:ln/>
        </p:spPr>
        <p:txBody>
          <a:bodyPr wrap="square" lIns="136017" tIns="136017" rIns="136017" bIns="136017" rtlCol="0" anchor="ctr">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Global Logistics, Consulting, JVs</a:t>
            </a:r>
            <a:endParaRPr lang="en-US" sz="727" dirty="0"/>
          </a:p>
        </p:txBody>
      </p:sp>
      <p:sp>
        <p:nvSpPr>
          <p:cNvPr id="25" name="Shape 22"/>
          <p:cNvSpPr/>
          <p:nvPr/>
        </p:nvSpPr>
        <p:spPr>
          <a:xfrm>
            <a:off x="7473674" y="2707481"/>
            <a:ext cx="673131" cy="185738"/>
          </a:xfrm>
          <a:prstGeom prst="rect">
            <a:avLst/>
          </a:prstGeom>
          <a:solidFill>
            <a:srgbClr val="E3F2FD"/>
          </a:solidFill>
          <a:ln/>
        </p:spPr>
        <p:txBody>
          <a:bodyPr/>
          <a:lstStyle/>
          <a:p>
            <a:endParaRPr lang="en-US"/>
          </a:p>
        </p:txBody>
      </p:sp>
      <p:sp>
        <p:nvSpPr>
          <p:cNvPr id="26" name="Text 23"/>
          <p:cNvSpPr/>
          <p:nvPr/>
        </p:nvSpPr>
        <p:spPr>
          <a:xfrm>
            <a:off x="7473674" y="2707481"/>
            <a:ext cx="673131" cy="185738"/>
          </a:xfrm>
          <a:prstGeom prst="rect">
            <a:avLst/>
          </a:prstGeom>
          <a:noFill/>
          <a:ln/>
        </p:spPr>
        <p:txBody>
          <a:bodyPr wrap="none" lIns="102108" tIns="34036" rIns="102108" bIns="34036" rtlCol="0" anchor="t">
            <a:spAutoFit/>
          </a:bodyPr>
          <a:lstStyle/>
          <a:p>
            <a:pPr marL="0" indent="0" algn="l">
              <a:lnSpc>
                <a:spcPts val="1000"/>
              </a:lnSpc>
              <a:buNone/>
            </a:pPr>
            <a:r>
              <a:rPr lang="en-US" sz="584" b="1" dirty="0">
                <a:solidFill>
                  <a:srgbClr val="1565C0"/>
                </a:solidFill>
                <a:latin typeface="Noto Sans" pitchFamily="34" charset="0"/>
                <a:ea typeface="Noto Sans" pitchFamily="34" charset="-122"/>
                <a:cs typeface="Noto Sans" pitchFamily="34" charset="-120"/>
              </a:rPr>
              <a:t>Expanding</a:t>
            </a:r>
            <a:endParaRPr lang="en-US" sz="584" dirty="0"/>
          </a:p>
        </p:txBody>
      </p:sp>
      <p:sp>
        <p:nvSpPr>
          <p:cNvPr id="27" name="Shape 24"/>
          <p:cNvSpPr/>
          <p:nvPr/>
        </p:nvSpPr>
        <p:spPr>
          <a:xfrm>
            <a:off x="575072" y="3011091"/>
            <a:ext cx="7993856" cy="421481"/>
          </a:xfrm>
          <a:prstGeom prst="rect">
            <a:avLst/>
          </a:prstGeom>
          <a:solidFill>
            <a:srgbClr val="F8F9FA"/>
          </a:solidFill>
          <a:ln/>
        </p:spPr>
        <p:txBody>
          <a:bodyPr/>
          <a:lstStyle/>
          <a:p>
            <a:endParaRPr lang="en-US"/>
          </a:p>
        </p:txBody>
      </p:sp>
      <p:sp>
        <p:nvSpPr>
          <p:cNvPr id="28" name="Text 25"/>
          <p:cNvSpPr/>
          <p:nvPr/>
        </p:nvSpPr>
        <p:spPr>
          <a:xfrm>
            <a:off x="692944" y="3153966"/>
            <a:ext cx="1170849" cy="135731"/>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4A4A4A"/>
                </a:solidFill>
                <a:latin typeface="Noto Sans" pitchFamily="34" charset="0"/>
                <a:ea typeface="Noto Sans" pitchFamily="34" charset="-122"/>
                <a:cs typeface="Noto Sans" pitchFamily="34" charset="-120"/>
              </a:rPr>
              <a:t>CIQ + Refinery Partners</a:t>
            </a:r>
            <a:endParaRPr lang="en-US" sz="683" dirty="0"/>
          </a:p>
        </p:txBody>
      </p:sp>
      <p:sp>
        <p:nvSpPr>
          <p:cNvPr id="29" name="Text 26"/>
          <p:cNvSpPr/>
          <p:nvPr/>
        </p:nvSpPr>
        <p:spPr>
          <a:xfrm>
            <a:off x="2315468" y="3011091"/>
            <a:ext cx="2304166" cy="421481"/>
          </a:xfrm>
          <a:prstGeom prst="rect">
            <a:avLst/>
          </a:prstGeom>
          <a:noFill/>
          <a:ln/>
        </p:spPr>
        <p:txBody>
          <a:bodyPr wrap="square" lIns="136017" tIns="136017" rIns="136017" bIns="136017" rtlCol="0" anchor="ctr">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To be structured under KRTL International</a:t>
            </a:r>
            <a:endParaRPr lang="en-US" sz="727" dirty="0"/>
          </a:p>
        </p:txBody>
      </p:sp>
      <p:sp>
        <p:nvSpPr>
          <p:cNvPr id="30" name="Text 27"/>
          <p:cNvSpPr/>
          <p:nvPr/>
        </p:nvSpPr>
        <p:spPr>
          <a:xfrm>
            <a:off x="4619634" y="3011091"/>
            <a:ext cx="2736168" cy="421481"/>
          </a:xfrm>
          <a:prstGeom prst="rect">
            <a:avLst/>
          </a:prstGeom>
          <a:noFill/>
          <a:ln/>
        </p:spPr>
        <p:txBody>
          <a:bodyPr wrap="square" lIns="136017" tIns="136017" rIns="136017" bIns="136017" rtlCol="0" anchor="ctr">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Lab Accreditation &amp; Metal Refining</a:t>
            </a:r>
            <a:endParaRPr lang="en-US" sz="727" dirty="0"/>
          </a:p>
        </p:txBody>
      </p:sp>
      <p:sp>
        <p:nvSpPr>
          <p:cNvPr id="31" name="Shape 28"/>
          <p:cNvSpPr/>
          <p:nvPr/>
        </p:nvSpPr>
        <p:spPr>
          <a:xfrm>
            <a:off x="7473674" y="3128963"/>
            <a:ext cx="729360" cy="185738"/>
          </a:xfrm>
          <a:prstGeom prst="rect">
            <a:avLst/>
          </a:prstGeom>
          <a:solidFill>
            <a:srgbClr val="FFF3E0"/>
          </a:solidFill>
          <a:ln/>
        </p:spPr>
        <p:txBody>
          <a:bodyPr/>
          <a:lstStyle/>
          <a:p>
            <a:endParaRPr lang="en-US"/>
          </a:p>
        </p:txBody>
      </p:sp>
      <p:sp>
        <p:nvSpPr>
          <p:cNvPr id="32" name="Text 29"/>
          <p:cNvSpPr/>
          <p:nvPr/>
        </p:nvSpPr>
        <p:spPr>
          <a:xfrm>
            <a:off x="7473674" y="3128963"/>
            <a:ext cx="729360" cy="185738"/>
          </a:xfrm>
          <a:prstGeom prst="rect">
            <a:avLst/>
          </a:prstGeom>
          <a:noFill/>
          <a:ln/>
        </p:spPr>
        <p:txBody>
          <a:bodyPr wrap="none" lIns="102108" tIns="34036" rIns="102108" bIns="34036" rtlCol="0" anchor="t">
            <a:spAutoFit/>
          </a:bodyPr>
          <a:lstStyle/>
          <a:p>
            <a:pPr marL="0" indent="0" algn="l">
              <a:lnSpc>
                <a:spcPts val="1000"/>
              </a:lnSpc>
              <a:buNone/>
            </a:pPr>
            <a:r>
              <a:rPr lang="en-US" sz="584" b="1" dirty="0">
                <a:solidFill>
                  <a:srgbClr val="E65100"/>
                </a:solidFill>
                <a:latin typeface="Noto Sans" pitchFamily="34" charset="0"/>
                <a:ea typeface="Noto Sans" pitchFamily="34" charset="-122"/>
                <a:cs typeface="Noto Sans" pitchFamily="34" charset="-120"/>
              </a:rPr>
              <a:t>In Progress</a:t>
            </a:r>
            <a:endParaRPr lang="en-US" sz="584" dirty="0"/>
          </a:p>
        </p:txBody>
      </p:sp>
      <p:sp>
        <p:nvSpPr>
          <p:cNvPr id="35" name="Text 31"/>
          <p:cNvSpPr/>
          <p:nvPr/>
        </p:nvSpPr>
        <p:spPr>
          <a:xfrm>
            <a:off x="4714875" y="3664744"/>
            <a:ext cx="3857625"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Strategic Vision</a:t>
            </a:r>
            <a:endParaRPr lang="en-US" sz="584" dirty="0"/>
          </a:p>
        </p:txBody>
      </p:sp>
      <p:sp>
        <p:nvSpPr>
          <p:cNvPr id="36" name="Text 32"/>
          <p:cNvSpPr/>
          <p:nvPr/>
        </p:nvSpPr>
        <p:spPr>
          <a:xfrm>
            <a:off x="4714875" y="3907631"/>
            <a:ext cx="3857625" cy="914316"/>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KRTL maintains majority ownership, financial control, and compliance leadership across all operations. The company's proven model of combining regulatory oversight, certified manufacturing, global logistics, and scientific depth is positioned to scale across multiple high-impact verticals.</a:t>
            </a:r>
            <a:endParaRPr lang="en-US" sz="834" dirty="0"/>
          </a:p>
        </p:txBody>
      </p:sp>
      <p:sp>
        <p:nvSpPr>
          <p:cNvPr id="37" name="Shape 33"/>
          <p:cNvSpPr/>
          <p:nvPr/>
        </p:nvSpPr>
        <p:spPr>
          <a:xfrm>
            <a:off x="680888" y="3907631"/>
            <a:ext cx="3857625" cy="700088"/>
          </a:xfrm>
          <a:prstGeom prst="rect">
            <a:avLst/>
          </a:prstGeom>
          <a:solidFill>
            <a:srgbClr val="F8F9FA"/>
          </a:solidFill>
          <a:ln/>
        </p:spPr>
        <p:txBody>
          <a:bodyPr/>
          <a:lstStyle/>
          <a:p>
            <a:endParaRPr lang="en-US"/>
          </a:p>
        </p:txBody>
      </p:sp>
      <p:sp>
        <p:nvSpPr>
          <p:cNvPr id="39" name="Text 35"/>
          <p:cNvSpPr/>
          <p:nvPr/>
        </p:nvSpPr>
        <p:spPr>
          <a:xfrm>
            <a:off x="852589" y="4032647"/>
            <a:ext cx="3629025" cy="450056"/>
          </a:xfrm>
          <a:prstGeom prst="rect">
            <a:avLst/>
          </a:prstGeom>
          <a:noFill/>
          <a:ln/>
        </p:spPr>
        <p:txBody>
          <a:bodyPr wrap="square" lIns="0" tIns="0" rIns="0" bIns="0" rtlCol="0" anchor="t">
            <a:spAutoFit/>
          </a:bodyPr>
          <a:lstStyle/>
          <a:p>
            <a:pPr marL="0" indent="0" algn="l">
              <a:lnSpc>
                <a:spcPts val="1200"/>
              </a:lnSpc>
              <a:buNone/>
            </a:pPr>
            <a:r>
              <a:rPr lang="en-US" sz="683" b="1" dirty="0">
                <a:solidFill>
                  <a:srgbClr val="1A1A1A"/>
                </a:solidFill>
                <a:latin typeface="Noto Sans" pitchFamily="34" charset="0"/>
                <a:ea typeface="Noto Sans" pitchFamily="34" charset="-122"/>
                <a:cs typeface="Noto Sans" pitchFamily="34" charset="-120"/>
              </a:rPr>
              <a:t>Vertical by vertical, KRTL is building a replicable blueprint for global investment in biotech, clean energy minerals, and pharmaceutical-grade commodities.</a:t>
            </a:r>
            <a:endParaRPr lang="en-US" sz="683" dirty="0"/>
          </a:p>
        </p:txBody>
      </p:sp>
      <p:sp>
        <p:nvSpPr>
          <p:cNvPr id="33" name="TextBox 32">
            <a:extLst>
              <a:ext uri="{FF2B5EF4-FFF2-40B4-BE49-F238E27FC236}">
                <a16:creationId xmlns:a16="http://schemas.microsoft.com/office/drawing/2014/main" id="{7C09F868-2801-2155-ECD4-5DFC93E59409}"/>
              </a:ext>
            </a:extLst>
          </p:cNvPr>
          <p:cNvSpPr txBox="1"/>
          <p:nvPr/>
        </p:nvSpPr>
        <p:spPr>
          <a:xfrm>
            <a:off x="2582912" y="1853762"/>
            <a:ext cx="1418245" cy="232243"/>
          </a:xfrm>
          <a:prstGeom prst="rect">
            <a:avLst/>
          </a:prstGeom>
          <a:noFill/>
        </p:spPr>
        <p:txBody>
          <a:bodyPr wrap="square">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727" b="0" i="0" u="none" strike="noStrike" kern="1200" cap="none" spc="0" normalizeH="0" baseline="0" noProof="0" dirty="0">
                <a:ln>
                  <a:noFill/>
                </a:ln>
                <a:solidFill>
                  <a:srgbClr val="4A4A4A"/>
                </a:solidFill>
                <a:effectLst/>
                <a:uLnTx/>
                <a:uFillTx/>
                <a:latin typeface="Noto Sans" pitchFamily="34" charset="0"/>
                <a:ea typeface="Noto Sans" pitchFamily="34" charset="-122"/>
                <a:cs typeface="Noto Sans" pitchFamily="34" charset="-120"/>
              </a:rPr>
              <a:t>Owned by KRTL Holding</a:t>
            </a:r>
            <a:endParaRPr kumimoji="0" lang="en-US" sz="72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a:extLst>
              <a:ext uri="{FF2B5EF4-FFF2-40B4-BE49-F238E27FC236}">
                <a16:creationId xmlns:a16="http://schemas.microsoft.com/office/drawing/2014/main" id="{8E7F12EA-F68C-B6C8-FE45-A4EBB0A6F94E}"/>
              </a:ext>
            </a:extLst>
          </p:cNvPr>
          <p:cNvSpPr txBox="1"/>
          <p:nvPr/>
        </p:nvSpPr>
        <p:spPr>
          <a:xfrm>
            <a:off x="2667101" y="2690965"/>
            <a:ext cx="1305426" cy="232243"/>
          </a:xfrm>
          <a:prstGeom prst="rect">
            <a:avLst/>
          </a:prstGeom>
          <a:noFill/>
        </p:spPr>
        <p:txBody>
          <a:bodyPr wrap="square">
            <a:spAutoFit/>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0" lang="en-US" sz="727" b="0" i="0" u="none" strike="noStrike" kern="1200" cap="none" spc="0" normalizeH="0" baseline="0" noProof="0" dirty="0">
                <a:ln>
                  <a:noFill/>
                </a:ln>
                <a:solidFill>
                  <a:srgbClr val="4A4A4A"/>
                </a:solidFill>
                <a:effectLst/>
                <a:uLnTx/>
                <a:uFillTx/>
                <a:latin typeface="Noto Sans" pitchFamily="34" charset="0"/>
                <a:ea typeface="Noto Sans" pitchFamily="34" charset="-122"/>
                <a:cs typeface="Noto Sans" pitchFamily="34" charset="-120"/>
              </a:rPr>
              <a:t>Owned by KRTL Holding</a:t>
            </a:r>
            <a:endParaRPr kumimoji="0" lang="en-US" sz="727"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9625"/>
            <a:ext cx="9144000" cy="5576311"/>
          </a:xfrm>
          <a:prstGeom prst="rect">
            <a:avLst/>
          </a:prstGeom>
        </p:spPr>
      </p:pic>
      <p:sp>
        <p:nvSpPr>
          <p:cNvPr id="3" name="Text 0"/>
          <p:cNvSpPr/>
          <p:nvPr/>
        </p:nvSpPr>
        <p:spPr>
          <a:xfrm>
            <a:off x="571500" y="357188"/>
            <a:ext cx="2232984" cy="660117"/>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Investment Summary</a:t>
            </a:r>
          </a:p>
          <a:p>
            <a:pPr marL="0" indent="0" algn="l">
              <a:lnSpc>
                <a:spcPts val="2700"/>
              </a:lnSpc>
              <a:buNone/>
            </a:pPr>
            <a:endParaRPr lang="en-US" sz="1602" dirty="0"/>
          </a:p>
        </p:txBody>
      </p:sp>
      <p:sp>
        <p:nvSpPr>
          <p:cNvPr id="4" name="Text 1"/>
          <p:cNvSpPr/>
          <p:nvPr/>
        </p:nvSpPr>
        <p:spPr>
          <a:xfrm>
            <a:off x="571500" y="985838"/>
            <a:ext cx="382905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Demonstrated Success</a:t>
            </a:r>
            <a:endParaRPr lang="en-US" sz="584" dirty="0"/>
          </a:p>
        </p:txBody>
      </p:sp>
      <p:pic>
        <p:nvPicPr>
          <p:cNvPr id="5" name="Image 1" descr="preencoded.png"/>
          <p:cNvPicPr>
            <a:picLocks noChangeAspect="1"/>
          </p:cNvPicPr>
          <p:nvPr/>
        </p:nvPicPr>
        <p:blipFill>
          <a:blip r:embed="rId4"/>
          <a:stretch>
            <a:fillRect/>
          </a:stretch>
        </p:blipFill>
        <p:spPr>
          <a:xfrm>
            <a:off x="664369" y="1293019"/>
            <a:ext cx="3643313" cy="1385888"/>
          </a:xfrm>
          <a:prstGeom prst="rect">
            <a:avLst/>
          </a:prstGeom>
        </p:spPr>
      </p:pic>
      <p:sp>
        <p:nvSpPr>
          <p:cNvPr id="6" name="Text 2"/>
          <p:cNvSpPr/>
          <p:nvPr/>
        </p:nvSpPr>
        <p:spPr>
          <a:xfrm>
            <a:off x="4743450" y="985838"/>
            <a:ext cx="3829050" cy="70141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KRTL Holding Group has demonstrated its vertical integration model through the successful Biotech-SIGMA merger. The company plans to scale this proven model through KRTL International with CIQ Labs and the Bolivian Mint project.</a:t>
            </a:r>
            <a:endParaRPr lang="en-US" sz="834" dirty="0"/>
          </a:p>
        </p:txBody>
      </p:sp>
      <p:sp>
        <p:nvSpPr>
          <p:cNvPr id="7" name="Text 3"/>
          <p:cNvSpPr/>
          <p:nvPr/>
        </p:nvSpPr>
        <p:spPr>
          <a:xfrm>
            <a:off x="4886325" y="1845878"/>
            <a:ext cx="36861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1A1A"/>
                </a:solidFill>
                <a:latin typeface="Noto Sans" pitchFamily="34" charset="0"/>
                <a:ea typeface="Noto Sans" pitchFamily="34" charset="-122"/>
                <a:cs typeface="Noto Sans" pitchFamily="34" charset="-120"/>
              </a:rPr>
              <a:t>Scalability</a:t>
            </a:r>
            <a:endParaRPr lang="en-US" sz="784" dirty="0"/>
          </a:p>
        </p:txBody>
      </p:sp>
      <p:sp>
        <p:nvSpPr>
          <p:cNvPr id="8" name="Text 4"/>
          <p:cNvSpPr/>
          <p:nvPr/>
        </p:nvSpPr>
        <p:spPr>
          <a:xfrm>
            <a:off x="4886325" y="2045903"/>
            <a:ext cx="3686175" cy="150019"/>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Proven vertical integration model replicable across high-impact sectors</a:t>
            </a:r>
            <a:endParaRPr lang="en-US" sz="727" dirty="0"/>
          </a:p>
        </p:txBody>
      </p:sp>
      <p:sp>
        <p:nvSpPr>
          <p:cNvPr id="9" name="Text 5"/>
          <p:cNvSpPr/>
          <p:nvPr/>
        </p:nvSpPr>
        <p:spPr>
          <a:xfrm>
            <a:off x="4886325" y="2281647"/>
            <a:ext cx="36861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1A1A"/>
                </a:solidFill>
                <a:latin typeface="Noto Sans" pitchFamily="34" charset="0"/>
                <a:ea typeface="Noto Sans" pitchFamily="34" charset="-122"/>
                <a:cs typeface="Noto Sans" pitchFamily="34" charset="-120"/>
              </a:rPr>
              <a:t>Transparency</a:t>
            </a:r>
            <a:endParaRPr lang="en-US" sz="784" dirty="0"/>
          </a:p>
        </p:txBody>
      </p:sp>
      <p:sp>
        <p:nvSpPr>
          <p:cNvPr id="10" name="Text 6"/>
          <p:cNvSpPr/>
          <p:nvPr/>
        </p:nvSpPr>
        <p:spPr>
          <a:xfrm>
            <a:off x="4886325" y="2481672"/>
            <a:ext cx="3686175" cy="150019"/>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Consolidated financial reporting under U.S. GAAP standards</a:t>
            </a:r>
            <a:endParaRPr lang="en-US" sz="727" dirty="0"/>
          </a:p>
        </p:txBody>
      </p:sp>
      <p:sp>
        <p:nvSpPr>
          <p:cNvPr id="11" name="Text 7"/>
          <p:cNvSpPr/>
          <p:nvPr/>
        </p:nvSpPr>
        <p:spPr>
          <a:xfrm>
            <a:off x="4886325" y="2717416"/>
            <a:ext cx="3686175" cy="171450"/>
          </a:xfrm>
          <a:prstGeom prst="rect">
            <a:avLst/>
          </a:prstGeom>
          <a:noFill/>
          <a:ln/>
        </p:spPr>
        <p:txBody>
          <a:bodyPr wrap="none" lIns="0" tIns="0" rIns="0" bIns="0" rtlCol="0" anchor="t">
            <a:spAutoFit/>
          </a:bodyPr>
          <a:lstStyle/>
          <a:p>
            <a:pPr marL="0" indent="0" algn="l">
              <a:lnSpc>
                <a:spcPts val="1400"/>
              </a:lnSpc>
              <a:buNone/>
            </a:pPr>
            <a:r>
              <a:rPr lang="en-US" sz="784" b="1" dirty="0">
                <a:solidFill>
                  <a:srgbClr val="1A1A1A"/>
                </a:solidFill>
                <a:latin typeface="Noto Sans" pitchFamily="34" charset="0"/>
                <a:ea typeface="Noto Sans" pitchFamily="34" charset="-122"/>
                <a:cs typeface="Noto Sans" pitchFamily="34" charset="-120"/>
              </a:rPr>
              <a:t>Vertical Expansion</a:t>
            </a:r>
            <a:endParaRPr lang="en-US" sz="784" dirty="0"/>
          </a:p>
        </p:txBody>
      </p:sp>
      <p:sp>
        <p:nvSpPr>
          <p:cNvPr id="12" name="Text 8"/>
          <p:cNvSpPr/>
          <p:nvPr/>
        </p:nvSpPr>
        <p:spPr>
          <a:xfrm>
            <a:off x="4886325" y="2917441"/>
            <a:ext cx="3686175" cy="150019"/>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End-to-end control in biotech, minerals, and pharmaceutical sectors</a:t>
            </a:r>
            <a:endParaRPr lang="en-US" sz="727" dirty="0"/>
          </a:p>
        </p:txBody>
      </p:sp>
      <p:sp>
        <p:nvSpPr>
          <p:cNvPr id="13" name="Text 9"/>
          <p:cNvSpPr/>
          <p:nvPr/>
        </p:nvSpPr>
        <p:spPr>
          <a:xfrm>
            <a:off x="571500" y="3324634"/>
            <a:ext cx="800100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Upcoming Catalysts</a:t>
            </a:r>
            <a:endParaRPr lang="en-US" sz="584" dirty="0"/>
          </a:p>
        </p:txBody>
      </p:sp>
      <p:sp>
        <p:nvSpPr>
          <p:cNvPr id="14" name="Text 10"/>
          <p:cNvSpPr/>
          <p:nvPr/>
        </p:nvSpPr>
        <p:spPr>
          <a:xfrm>
            <a:off x="571500" y="3538947"/>
            <a:ext cx="2552691" cy="257175"/>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0047AB"/>
                </a:solidFill>
                <a:latin typeface="Noto Sans" pitchFamily="34" charset="0"/>
                <a:ea typeface="Noto Sans" pitchFamily="34" charset="-122"/>
                <a:cs typeface="Noto Sans" pitchFamily="34" charset="-120"/>
              </a:rPr>
              <a:t>01</a:t>
            </a:r>
            <a:endParaRPr lang="en-US" sz="1193" dirty="0"/>
          </a:p>
        </p:txBody>
      </p:sp>
      <p:sp>
        <p:nvSpPr>
          <p:cNvPr id="15" name="Text 11"/>
          <p:cNvSpPr/>
          <p:nvPr/>
        </p:nvSpPr>
        <p:spPr>
          <a:xfrm>
            <a:off x="571500" y="3853272"/>
            <a:ext cx="2552691"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Initiation of consolidated revenue reporting expected to reflect November 15, 2025</a:t>
            </a:r>
            <a:endParaRPr lang="en-US" sz="727" dirty="0"/>
          </a:p>
        </p:txBody>
      </p:sp>
      <p:sp>
        <p:nvSpPr>
          <p:cNvPr id="16" name="Text 12"/>
          <p:cNvSpPr/>
          <p:nvPr/>
        </p:nvSpPr>
        <p:spPr>
          <a:xfrm>
            <a:off x="3295641" y="3538947"/>
            <a:ext cx="2552691" cy="257175"/>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0047AB"/>
                </a:solidFill>
                <a:latin typeface="Noto Sans" pitchFamily="34" charset="0"/>
                <a:ea typeface="Noto Sans" pitchFamily="34" charset="-122"/>
                <a:cs typeface="Noto Sans" pitchFamily="34" charset="-120"/>
              </a:rPr>
              <a:t>02</a:t>
            </a:r>
            <a:endParaRPr lang="en-US" sz="1193" dirty="0"/>
          </a:p>
        </p:txBody>
      </p:sp>
      <p:sp>
        <p:nvSpPr>
          <p:cNvPr id="17" name="Text 13"/>
          <p:cNvSpPr/>
          <p:nvPr/>
        </p:nvSpPr>
        <p:spPr>
          <a:xfrm>
            <a:off x="3295641" y="3853272"/>
            <a:ext cx="2552691"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Expansion of FDA consulting services and cross-border product distribution</a:t>
            </a:r>
            <a:endParaRPr lang="en-US" sz="727" dirty="0"/>
          </a:p>
        </p:txBody>
      </p:sp>
      <p:sp>
        <p:nvSpPr>
          <p:cNvPr id="18" name="Text 14"/>
          <p:cNvSpPr/>
          <p:nvPr/>
        </p:nvSpPr>
        <p:spPr>
          <a:xfrm>
            <a:off x="6019781" y="3538947"/>
            <a:ext cx="2552719" cy="257175"/>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0047AB"/>
                </a:solidFill>
                <a:latin typeface="Noto Sans" pitchFamily="34" charset="0"/>
                <a:ea typeface="Noto Sans" pitchFamily="34" charset="-122"/>
                <a:cs typeface="Noto Sans" pitchFamily="34" charset="-120"/>
              </a:rPr>
              <a:t>03</a:t>
            </a:r>
            <a:endParaRPr lang="en-US" sz="1193" dirty="0"/>
          </a:p>
        </p:txBody>
      </p:sp>
      <p:sp>
        <p:nvSpPr>
          <p:cNvPr id="19" name="Text 15"/>
          <p:cNvSpPr/>
          <p:nvPr/>
        </p:nvSpPr>
        <p:spPr>
          <a:xfrm>
            <a:off x="6019781" y="3853272"/>
            <a:ext cx="2552719"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Implementation of growth strategy to scale SIGMA's Bolivian production for global pharmaceutical exports</a:t>
            </a:r>
            <a:endParaRPr lang="en-US" sz="727" dirty="0"/>
          </a:p>
        </p:txBody>
      </p:sp>
      <p:sp>
        <p:nvSpPr>
          <p:cNvPr id="21" name="Shape 17"/>
          <p:cNvSpPr/>
          <p:nvPr/>
        </p:nvSpPr>
        <p:spPr>
          <a:xfrm>
            <a:off x="571500" y="4267609"/>
            <a:ext cx="8001000" cy="21431"/>
          </a:xfrm>
          <a:prstGeom prst="rect">
            <a:avLst/>
          </a:prstGeom>
          <a:solidFill>
            <a:srgbClr val="0047AB"/>
          </a:solidFill>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5EA54-9457-591C-3A2D-D1BFA357024F}"/>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0F4A3372-BABA-B3F9-6CA8-FBD8116DCBF8}"/>
              </a:ext>
            </a:extLst>
          </p:cNvPr>
          <p:cNvSpPr/>
          <p:nvPr/>
        </p:nvSpPr>
        <p:spPr>
          <a:xfrm>
            <a:off x="2757139" y="1327835"/>
            <a:ext cx="4667241" cy="495713"/>
          </a:xfrm>
          <a:prstGeom prst="rect">
            <a:avLst/>
          </a:prstGeom>
          <a:noFill/>
          <a:ln/>
        </p:spPr>
        <p:txBody>
          <a:bodyPr wrap="square" lIns="0" tIns="0" rIns="0" bIns="0" rtlCol="0" anchor="t">
            <a:spAutoFit/>
          </a:bodyPr>
          <a:lstStyle/>
          <a:p>
            <a:pPr marL="0" indent="0" algn="l">
              <a:lnSpc>
                <a:spcPts val="4000"/>
              </a:lnSpc>
              <a:buNone/>
            </a:pPr>
            <a:r>
              <a:rPr lang="en-US" sz="3294" b="1" kern="0" spc="-1" dirty="0">
                <a:solidFill>
                  <a:srgbClr val="1A1A1A"/>
                </a:solidFill>
                <a:latin typeface="Noto Sans" pitchFamily="34" charset="0"/>
                <a:ea typeface="Noto Sans" pitchFamily="34" charset="-122"/>
                <a:cs typeface="Noto Sans" pitchFamily="34" charset="-120"/>
              </a:rPr>
              <a:t>Contact Us</a:t>
            </a:r>
            <a:endParaRPr lang="en-US" sz="3294" dirty="0"/>
          </a:p>
        </p:txBody>
      </p:sp>
      <p:sp>
        <p:nvSpPr>
          <p:cNvPr id="7" name="Text 4">
            <a:extLst>
              <a:ext uri="{FF2B5EF4-FFF2-40B4-BE49-F238E27FC236}">
                <a16:creationId xmlns:a16="http://schemas.microsoft.com/office/drawing/2014/main" id="{AC93CDFC-CD1E-A21A-E126-03C5AC576E8A}"/>
              </a:ext>
            </a:extLst>
          </p:cNvPr>
          <p:cNvSpPr/>
          <p:nvPr/>
        </p:nvSpPr>
        <p:spPr>
          <a:xfrm>
            <a:off x="4250628" y="4479856"/>
            <a:ext cx="2374125" cy="320018"/>
          </a:xfrm>
          <a:prstGeom prst="rect">
            <a:avLst/>
          </a:prstGeom>
          <a:noFill/>
          <a:ln/>
        </p:spPr>
        <p:txBody>
          <a:bodyPr wrap="square" lIns="0" tIns="0" rIns="0" bIns="0" rtlCol="0" anchor="t">
            <a:spAutoFit/>
          </a:bodyPr>
          <a:lstStyle/>
          <a:p>
            <a:pPr marL="0" indent="0" algn="l">
              <a:lnSpc>
                <a:spcPts val="1300"/>
              </a:lnSpc>
              <a:buNone/>
            </a:pPr>
            <a:r>
              <a:rPr lang="en-US" sz="834" dirty="0">
                <a:solidFill>
                  <a:srgbClr val="1A1A1A"/>
                </a:solidFill>
                <a:latin typeface="Noto Sans" pitchFamily="34" charset="0"/>
                <a:ea typeface="Noto Sans" pitchFamily="34" charset="-122"/>
                <a:cs typeface="Noto Sans" pitchFamily="34" charset="-120"/>
                <a:hlinkClick r:id="rId3"/>
              </a:rPr>
              <a:t>OTC: KRTL</a:t>
            </a:r>
            <a:r>
              <a:rPr lang="en-US" sz="834" dirty="0">
                <a:solidFill>
                  <a:srgbClr val="1A1A1A"/>
                </a:solidFill>
                <a:latin typeface="Noto Sans" pitchFamily="34" charset="0"/>
                <a:ea typeface="Noto Sans" pitchFamily="34" charset="-122"/>
                <a:cs typeface="Noto Sans" pitchFamily="34" charset="-120"/>
              </a:rPr>
              <a:t>
</a:t>
            </a:r>
            <a:endParaRPr lang="en-US" sz="834" dirty="0"/>
          </a:p>
        </p:txBody>
      </p:sp>
      <p:sp>
        <p:nvSpPr>
          <p:cNvPr id="13" name="Text 10">
            <a:extLst>
              <a:ext uri="{FF2B5EF4-FFF2-40B4-BE49-F238E27FC236}">
                <a16:creationId xmlns:a16="http://schemas.microsoft.com/office/drawing/2014/main" id="{A2C0F1BE-95D5-A894-FBA1-5AFCA0DC08B0}"/>
              </a:ext>
            </a:extLst>
          </p:cNvPr>
          <p:cNvSpPr/>
          <p:nvPr/>
        </p:nvSpPr>
        <p:spPr>
          <a:xfrm>
            <a:off x="2831481" y="2135343"/>
            <a:ext cx="3071231" cy="666849"/>
          </a:xfrm>
          <a:prstGeom prst="rect">
            <a:avLst/>
          </a:prstGeom>
          <a:noFill/>
          <a:ln/>
        </p:spPr>
        <p:txBody>
          <a:bodyPr wrap="square" lIns="0" tIns="0" rIns="0" bIns="0" rtlCol="0" anchor="t">
            <a:spAutoFit/>
          </a:bodyPr>
          <a:lstStyle/>
          <a:p>
            <a:pPr marL="0" indent="0" algn="l">
              <a:lnSpc>
                <a:spcPts val="1300"/>
              </a:lnSpc>
              <a:buNone/>
            </a:pPr>
            <a:r>
              <a:rPr lang="en-US" sz="1200" dirty="0">
                <a:solidFill>
                  <a:srgbClr val="1A1A1A"/>
                </a:solidFill>
                <a:latin typeface="Noto Sans" pitchFamily="34" charset="0"/>
                <a:ea typeface="Noto Sans" pitchFamily="34" charset="-122"/>
                <a:cs typeface="Noto Sans" pitchFamily="34" charset="-120"/>
              </a:rPr>
              <a:t>14143 Denver West Pkwy, Suite 100
Lakewood, CO 80401
(855) KRTL-HLD</a:t>
            </a:r>
          </a:p>
          <a:p>
            <a:pPr marL="0" indent="0" algn="l">
              <a:lnSpc>
                <a:spcPts val="1300"/>
              </a:lnSpc>
              <a:buNone/>
            </a:pPr>
            <a:endParaRPr lang="en-US" sz="1200" dirty="0"/>
          </a:p>
        </p:txBody>
      </p:sp>
      <p:sp>
        <p:nvSpPr>
          <p:cNvPr id="14" name="Text 11">
            <a:extLst>
              <a:ext uri="{FF2B5EF4-FFF2-40B4-BE49-F238E27FC236}">
                <a16:creationId xmlns:a16="http://schemas.microsoft.com/office/drawing/2014/main" id="{159061D0-0903-7BE8-E8A0-5B8EAC8003DB}"/>
              </a:ext>
            </a:extLst>
          </p:cNvPr>
          <p:cNvSpPr/>
          <p:nvPr/>
        </p:nvSpPr>
        <p:spPr>
          <a:xfrm>
            <a:off x="571500" y="4564856"/>
            <a:ext cx="1013547" cy="150019"/>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Investor Presentation</a:t>
            </a:r>
            <a:endParaRPr lang="en-US" sz="727" dirty="0"/>
          </a:p>
        </p:txBody>
      </p:sp>
      <p:sp>
        <p:nvSpPr>
          <p:cNvPr id="15" name="Text 12">
            <a:extLst>
              <a:ext uri="{FF2B5EF4-FFF2-40B4-BE49-F238E27FC236}">
                <a16:creationId xmlns:a16="http://schemas.microsoft.com/office/drawing/2014/main" id="{A29CB0A7-0ABB-1341-9EF3-F74C7B971605}"/>
              </a:ext>
            </a:extLst>
          </p:cNvPr>
          <p:cNvSpPr/>
          <p:nvPr/>
        </p:nvSpPr>
        <p:spPr>
          <a:xfrm>
            <a:off x="7755199" y="4564855"/>
            <a:ext cx="940963" cy="139910"/>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hlinkClick r:id="rId4"/>
              </a:rPr>
              <a:t>www.krtlholding.com</a:t>
            </a:r>
            <a:endParaRPr lang="en-US" sz="727" dirty="0"/>
          </a:p>
        </p:txBody>
      </p:sp>
    </p:spTree>
    <p:extLst>
      <p:ext uri="{BB962C8B-B14F-4D97-AF65-F5344CB8AC3E}">
        <p14:creationId xmlns:p14="http://schemas.microsoft.com/office/powerpoint/2010/main" val="280047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B149-AA8E-60CA-F146-8BB873546DDD}"/>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7E2134DB-816A-419D-29C0-5B2BE4D8BE2B}"/>
              </a:ext>
            </a:extLst>
          </p:cNvPr>
          <p:cNvSpPr/>
          <p:nvPr/>
        </p:nvSpPr>
        <p:spPr>
          <a:xfrm>
            <a:off x="571500" y="428625"/>
            <a:ext cx="2971967" cy="313612"/>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Forward Looking Statements</a:t>
            </a:r>
            <a:endParaRPr lang="en-US" sz="1602" dirty="0"/>
          </a:p>
        </p:txBody>
      </p:sp>
      <p:sp>
        <p:nvSpPr>
          <p:cNvPr id="5" name="Text 2">
            <a:extLst>
              <a:ext uri="{FF2B5EF4-FFF2-40B4-BE49-F238E27FC236}">
                <a16:creationId xmlns:a16="http://schemas.microsoft.com/office/drawing/2014/main" id="{410DB6E6-BC47-9D58-F029-C093CA52A4CC}"/>
              </a:ext>
            </a:extLst>
          </p:cNvPr>
          <p:cNvSpPr/>
          <p:nvPr/>
        </p:nvSpPr>
        <p:spPr>
          <a:xfrm>
            <a:off x="571500" y="1071078"/>
            <a:ext cx="6948108" cy="2005998"/>
          </a:xfrm>
          <a:prstGeom prst="rect">
            <a:avLst/>
          </a:prstGeom>
          <a:noFill/>
          <a:ln/>
        </p:spPr>
        <p:txBody>
          <a:bodyPr wrap="square" lIns="0" tIns="0" rIns="0" bIns="0" rtlCol="0" anchor="t">
            <a:spAutoFit/>
          </a:bodyPr>
          <a:lstStyle/>
          <a:p>
            <a:pPr marL="0" marR="0">
              <a:lnSpc>
                <a:spcPct val="115000"/>
              </a:lnSpc>
              <a:spcAft>
                <a:spcPts val="800"/>
              </a:spcAft>
              <a:buNone/>
            </a:pPr>
            <a:r>
              <a:rPr lang="en-US" sz="900" kern="100" dirty="0">
                <a:effectLst/>
                <a:latin typeface="Aptos" panose="020B0004020202020204" pitchFamily="34" charset="0"/>
                <a:ea typeface="Aptos" panose="020B0004020202020204" pitchFamily="34" charset="0"/>
                <a:cs typeface="Arial" panose="020B0604020202020204" pitchFamily="34" charset="0"/>
              </a:rPr>
              <a:t>FORWARD-LOOKING STATEMENTS. This presentation contains forward-looking statements, including statements regarding expected operational performance, regulatory positioning, market opportunities, strategic growth plans, projected cash generation, potential consolidation of subsidiaries, and anticipated future results of KRTL Holding Group Inc. ("KRTL") and its subsidiaries, including KRTL Biotech Inc., SIGMA Corp Bolivia, KRTL International Corp., and related venture structures such as CIQ laboratory integration and the planned Bolivian mint/refinery initiative. </a:t>
            </a:r>
          </a:p>
          <a:p>
            <a:pPr marL="0" marR="0">
              <a:lnSpc>
                <a:spcPct val="115000"/>
              </a:lnSpc>
              <a:spcAft>
                <a:spcPts val="800"/>
              </a:spcAft>
              <a:buNone/>
            </a:pPr>
            <a:r>
              <a:rPr lang="en-US" sz="900" kern="100" dirty="0">
                <a:effectLst/>
                <a:latin typeface="Aptos" panose="020B0004020202020204" pitchFamily="34" charset="0"/>
                <a:ea typeface="Aptos" panose="020B0004020202020204" pitchFamily="34" charset="0"/>
                <a:cs typeface="Arial" panose="020B0604020202020204" pitchFamily="34" charset="0"/>
              </a:rPr>
              <a:t>Forward-looking statements are based on current expectations, estimates, forecasts, and assumptions made by management, and on information currently available to KRTL. These statements are not guarantees of future performance. They involve risks and uncertainties, many of which are outside KRTL's control, including (among others): regulatory approvals and registrations; the ability to establish, scale, and maintain production capacity (including GMP/ISO-certified or ISO 17025-certified capabilities); the timing, structure, and enforceability of vertical partnerships; customer adoption and revenue realization; supply chain and logistics execution; geopolitical and jurisdictional risk (including Bolivia); the availability of qualified personnel; access to working capital; and changes in applicable law. Actual results may differ materially from those expressed or implied in any forward-looking statement.</a:t>
            </a:r>
            <a:endParaRPr lang="en-US" sz="1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6" name="Text 3">
            <a:extLst>
              <a:ext uri="{FF2B5EF4-FFF2-40B4-BE49-F238E27FC236}">
                <a16:creationId xmlns:a16="http://schemas.microsoft.com/office/drawing/2014/main" id="{CA13B734-59CF-F749-28E3-0C9C215E418F}"/>
              </a:ext>
            </a:extLst>
          </p:cNvPr>
          <p:cNvSpPr/>
          <p:nvPr/>
        </p:nvSpPr>
        <p:spPr>
          <a:xfrm>
            <a:off x="571500" y="3249766"/>
            <a:ext cx="6947909" cy="310662"/>
          </a:xfrm>
          <a:prstGeom prst="rect">
            <a:avLst/>
          </a:prstGeom>
          <a:noFill/>
          <a:ln/>
        </p:spPr>
        <p:txBody>
          <a:bodyPr wrap="square" lIns="0" tIns="0" rIns="0" bIns="0" rtlCol="0" anchor="t">
            <a:spAutoFit/>
          </a:bodyPr>
          <a:lstStyle/>
          <a:p>
            <a:pPr marL="0" marR="0">
              <a:lnSpc>
                <a:spcPct val="115000"/>
              </a:lnSpc>
              <a:spcAft>
                <a:spcPts val="800"/>
              </a:spcAft>
              <a:buNone/>
            </a:pPr>
            <a:r>
              <a:rPr lang="en-US" sz="900" kern="100" dirty="0">
                <a:effectLst/>
                <a:latin typeface="Aptos" panose="020B0004020202020204" pitchFamily="34" charset="0"/>
                <a:ea typeface="Aptos" panose="020B0004020202020204" pitchFamily="34" charset="0"/>
                <a:cs typeface="Arial" panose="020B0604020202020204" pitchFamily="34" charset="0"/>
              </a:rPr>
              <a:t>No investor should rely on any forward-looking statement as a prediction of actual results. KRTL undertakes no obligation to update or revise any forward-looking statement to reflect events or circumstances after the date of this presentation.</a:t>
            </a:r>
            <a:endParaRPr lang="en-US" sz="1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7" name="Text 4">
            <a:extLst>
              <a:ext uri="{FF2B5EF4-FFF2-40B4-BE49-F238E27FC236}">
                <a16:creationId xmlns:a16="http://schemas.microsoft.com/office/drawing/2014/main" id="{5FF0B85A-7FC7-2C4A-D750-8527A8B33273}"/>
              </a:ext>
            </a:extLst>
          </p:cNvPr>
          <p:cNvSpPr/>
          <p:nvPr/>
        </p:nvSpPr>
        <p:spPr>
          <a:xfrm>
            <a:off x="5160285" y="1399099"/>
            <a:ext cx="65" cy="115994"/>
          </a:xfrm>
          <a:prstGeom prst="rect">
            <a:avLst/>
          </a:prstGeom>
          <a:noFill/>
          <a:ln/>
        </p:spPr>
        <p:txBody>
          <a:bodyPr wrap="none" lIns="0" tIns="0" rIns="0" bIns="0" rtlCol="0" anchor="t">
            <a:spAutoFit/>
          </a:bodyPr>
          <a:lstStyle/>
          <a:p>
            <a:pPr marL="0" indent="0" algn="l">
              <a:lnSpc>
                <a:spcPts val="1000"/>
              </a:lnSpc>
              <a:buNone/>
            </a:pPr>
            <a:endParaRPr lang="en-US" sz="584" dirty="0"/>
          </a:p>
        </p:txBody>
      </p:sp>
      <p:sp>
        <p:nvSpPr>
          <p:cNvPr id="9" name="Text 6">
            <a:extLst>
              <a:ext uri="{FF2B5EF4-FFF2-40B4-BE49-F238E27FC236}">
                <a16:creationId xmlns:a16="http://schemas.microsoft.com/office/drawing/2014/main" id="{96465D5F-714F-AFAC-2AA8-F3F164263714}"/>
              </a:ext>
            </a:extLst>
          </p:cNvPr>
          <p:cNvSpPr/>
          <p:nvPr/>
        </p:nvSpPr>
        <p:spPr>
          <a:xfrm>
            <a:off x="5160285" y="2026675"/>
            <a:ext cx="65" cy="196913"/>
          </a:xfrm>
          <a:prstGeom prst="rect">
            <a:avLst/>
          </a:prstGeom>
          <a:noFill/>
          <a:ln/>
        </p:spPr>
        <p:txBody>
          <a:bodyPr wrap="none" lIns="0" tIns="0" rIns="0" bIns="0" rtlCol="0" anchor="t">
            <a:spAutoFit/>
          </a:bodyPr>
          <a:lstStyle/>
          <a:p>
            <a:pPr marL="0" indent="0" algn="l">
              <a:lnSpc>
                <a:spcPts val="1700"/>
              </a:lnSpc>
              <a:buNone/>
            </a:pPr>
            <a:endParaRPr lang="en-US" sz="987" dirty="0"/>
          </a:p>
        </p:txBody>
      </p:sp>
      <p:sp>
        <p:nvSpPr>
          <p:cNvPr id="10" name="Text 7">
            <a:extLst>
              <a:ext uri="{FF2B5EF4-FFF2-40B4-BE49-F238E27FC236}">
                <a16:creationId xmlns:a16="http://schemas.microsoft.com/office/drawing/2014/main" id="{DB6A51E4-03ED-D28D-F394-78F70D3767B1}"/>
              </a:ext>
            </a:extLst>
          </p:cNvPr>
          <p:cNvSpPr/>
          <p:nvPr/>
        </p:nvSpPr>
        <p:spPr>
          <a:xfrm>
            <a:off x="7064762" y="1884928"/>
            <a:ext cx="65" cy="115994"/>
          </a:xfrm>
          <a:prstGeom prst="rect">
            <a:avLst/>
          </a:prstGeom>
          <a:noFill/>
          <a:ln/>
        </p:spPr>
        <p:txBody>
          <a:bodyPr wrap="none" lIns="0" tIns="0" rIns="0" bIns="0" rtlCol="0" anchor="t">
            <a:spAutoFit/>
          </a:bodyPr>
          <a:lstStyle/>
          <a:p>
            <a:pPr marL="0" indent="0" algn="l">
              <a:lnSpc>
                <a:spcPts val="1000"/>
              </a:lnSpc>
              <a:buNone/>
            </a:pPr>
            <a:endParaRPr lang="en-US" sz="584" dirty="0"/>
          </a:p>
        </p:txBody>
      </p:sp>
      <p:sp>
        <p:nvSpPr>
          <p:cNvPr id="13" name="Text 10">
            <a:extLst>
              <a:ext uri="{FF2B5EF4-FFF2-40B4-BE49-F238E27FC236}">
                <a16:creationId xmlns:a16="http://schemas.microsoft.com/office/drawing/2014/main" id="{E32A6692-7249-B8E1-E8DA-567148D0BD9F}"/>
              </a:ext>
            </a:extLst>
          </p:cNvPr>
          <p:cNvSpPr/>
          <p:nvPr/>
        </p:nvSpPr>
        <p:spPr>
          <a:xfrm>
            <a:off x="5160285" y="2569600"/>
            <a:ext cx="65" cy="196913"/>
          </a:xfrm>
          <a:prstGeom prst="rect">
            <a:avLst/>
          </a:prstGeom>
          <a:noFill/>
          <a:ln/>
        </p:spPr>
        <p:txBody>
          <a:bodyPr wrap="none" lIns="0" tIns="0" rIns="0" bIns="0" rtlCol="0" anchor="t">
            <a:spAutoFit/>
          </a:bodyPr>
          <a:lstStyle/>
          <a:p>
            <a:pPr marL="0" indent="0" algn="l">
              <a:lnSpc>
                <a:spcPts val="1700"/>
              </a:lnSpc>
              <a:buNone/>
            </a:pPr>
            <a:endParaRPr lang="en-US" sz="987" dirty="0"/>
          </a:p>
        </p:txBody>
      </p:sp>
      <p:sp>
        <p:nvSpPr>
          <p:cNvPr id="14" name="Text 11">
            <a:extLst>
              <a:ext uri="{FF2B5EF4-FFF2-40B4-BE49-F238E27FC236}">
                <a16:creationId xmlns:a16="http://schemas.microsoft.com/office/drawing/2014/main" id="{F2151043-5026-5B1B-48B1-AF2ACC14AEB8}"/>
              </a:ext>
            </a:extLst>
          </p:cNvPr>
          <p:cNvSpPr/>
          <p:nvPr/>
        </p:nvSpPr>
        <p:spPr>
          <a:xfrm>
            <a:off x="7064762" y="2475309"/>
            <a:ext cx="65" cy="115994"/>
          </a:xfrm>
          <a:prstGeom prst="rect">
            <a:avLst/>
          </a:prstGeom>
          <a:noFill/>
          <a:ln/>
        </p:spPr>
        <p:txBody>
          <a:bodyPr wrap="none" lIns="0" tIns="0" rIns="0" bIns="0" rtlCol="0" anchor="t">
            <a:spAutoFit/>
          </a:bodyPr>
          <a:lstStyle/>
          <a:p>
            <a:pPr marL="0" indent="0" algn="l">
              <a:lnSpc>
                <a:spcPts val="1000"/>
              </a:lnSpc>
              <a:buNone/>
            </a:pPr>
            <a:endParaRPr lang="en-US" sz="584" dirty="0"/>
          </a:p>
        </p:txBody>
      </p:sp>
      <p:sp>
        <p:nvSpPr>
          <p:cNvPr id="15" name="Text 12">
            <a:extLst>
              <a:ext uri="{FF2B5EF4-FFF2-40B4-BE49-F238E27FC236}">
                <a16:creationId xmlns:a16="http://schemas.microsoft.com/office/drawing/2014/main" id="{E8A13F30-2DA9-5B39-CC4D-26A07E8C3DD0}"/>
              </a:ext>
            </a:extLst>
          </p:cNvPr>
          <p:cNvSpPr/>
          <p:nvPr/>
        </p:nvSpPr>
        <p:spPr>
          <a:xfrm>
            <a:off x="7064762" y="2609203"/>
            <a:ext cx="65" cy="196913"/>
          </a:xfrm>
          <a:prstGeom prst="rect">
            <a:avLst/>
          </a:prstGeom>
          <a:noFill/>
          <a:ln/>
        </p:spPr>
        <p:txBody>
          <a:bodyPr wrap="none" lIns="0" tIns="0" rIns="0" bIns="0" rtlCol="0" anchor="t">
            <a:spAutoFit/>
          </a:bodyPr>
          <a:lstStyle/>
          <a:p>
            <a:pPr marL="0" indent="0" algn="l">
              <a:lnSpc>
                <a:spcPts val="1700"/>
              </a:lnSpc>
              <a:buNone/>
            </a:pPr>
            <a:endParaRPr lang="en-US" sz="987" dirty="0"/>
          </a:p>
        </p:txBody>
      </p:sp>
      <p:sp>
        <p:nvSpPr>
          <p:cNvPr id="17" name="Text 14">
            <a:extLst>
              <a:ext uri="{FF2B5EF4-FFF2-40B4-BE49-F238E27FC236}">
                <a16:creationId xmlns:a16="http://schemas.microsoft.com/office/drawing/2014/main" id="{49C881FD-B655-FB51-B799-61B7E7C5D2A9}"/>
              </a:ext>
            </a:extLst>
          </p:cNvPr>
          <p:cNvSpPr/>
          <p:nvPr/>
        </p:nvSpPr>
        <p:spPr>
          <a:xfrm>
            <a:off x="5160285" y="3112525"/>
            <a:ext cx="65" cy="196913"/>
          </a:xfrm>
          <a:prstGeom prst="rect">
            <a:avLst/>
          </a:prstGeom>
          <a:noFill/>
          <a:ln/>
        </p:spPr>
        <p:txBody>
          <a:bodyPr wrap="none" lIns="0" tIns="0" rIns="0" bIns="0" rtlCol="0" anchor="t">
            <a:spAutoFit/>
          </a:bodyPr>
          <a:lstStyle/>
          <a:p>
            <a:pPr marL="0" indent="0" algn="l">
              <a:lnSpc>
                <a:spcPts val="1700"/>
              </a:lnSpc>
              <a:buNone/>
            </a:pPr>
            <a:endParaRPr lang="en-US" sz="987" dirty="0"/>
          </a:p>
        </p:txBody>
      </p:sp>
      <p:sp>
        <p:nvSpPr>
          <p:cNvPr id="18" name="Text 15">
            <a:extLst>
              <a:ext uri="{FF2B5EF4-FFF2-40B4-BE49-F238E27FC236}">
                <a16:creationId xmlns:a16="http://schemas.microsoft.com/office/drawing/2014/main" id="{741FCE79-67E4-2C6E-BD05-B62B07D320D0}"/>
              </a:ext>
            </a:extLst>
          </p:cNvPr>
          <p:cNvSpPr/>
          <p:nvPr/>
        </p:nvSpPr>
        <p:spPr>
          <a:xfrm>
            <a:off x="7058746" y="2987131"/>
            <a:ext cx="65" cy="115994"/>
          </a:xfrm>
          <a:prstGeom prst="rect">
            <a:avLst/>
          </a:prstGeom>
          <a:noFill/>
          <a:ln/>
        </p:spPr>
        <p:txBody>
          <a:bodyPr wrap="none" lIns="0" tIns="0" rIns="0" bIns="0" rtlCol="0" anchor="t">
            <a:spAutoFit/>
          </a:bodyPr>
          <a:lstStyle/>
          <a:p>
            <a:pPr marL="0" indent="0" algn="l">
              <a:lnSpc>
                <a:spcPts val="1000"/>
              </a:lnSpc>
              <a:buNone/>
            </a:pPr>
            <a:endParaRPr lang="en-US" sz="584" dirty="0"/>
          </a:p>
        </p:txBody>
      </p:sp>
    </p:spTree>
    <p:extLst>
      <p:ext uri="{BB962C8B-B14F-4D97-AF65-F5344CB8AC3E}">
        <p14:creationId xmlns:p14="http://schemas.microsoft.com/office/powerpoint/2010/main" val="151996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FEC89-0F32-AC35-D34B-B165CBAD35A6}"/>
            </a:ext>
          </a:extLst>
        </p:cNvPr>
        <p:cNvGrpSpPr/>
        <p:nvPr/>
      </p:nvGrpSpPr>
      <p:grpSpPr>
        <a:xfrm>
          <a:off x="0" y="0"/>
          <a:ext cx="0" cy="0"/>
          <a:chOff x="0" y="0"/>
          <a:chExt cx="0" cy="0"/>
        </a:xfrm>
      </p:grpSpPr>
      <p:sp>
        <p:nvSpPr>
          <p:cNvPr id="3" name="Text 0">
            <a:extLst>
              <a:ext uri="{FF2B5EF4-FFF2-40B4-BE49-F238E27FC236}">
                <a16:creationId xmlns:a16="http://schemas.microsoft.com/office/drawing/2014/main" id="{855B34EE-F6CF-5916-7A25-4D640B45BF5C}"/>
              </a:ext>
            </a:extLst>
          </p:cNvPr>
          <p:cNvSpPr/>
          <p:nvPr/>
        </p:nvSpPr>
        <p:spPr>
          <a:xfrm>
            <a:off x="571500" y="428625"/>
            <a:ext cx="800100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Company Overview</a:t>
            </a:r>
            <a:endParaRPr lang="en-US" sz="1602" dirty="0"/>
          </a:p>
        </p:txBody>
      </p:sp>
      <p:sp>
        <p:nvSpPr>
          <p:cNvPr id="5" name="Text 2">
            <a:extLst>
              <a:ext uri="{FF2B5EF4-FFF2-40B4-BE49-F238E27FC236}">
                <a16:creationId xmlns:a16="http://schemas.microsoft.com/office/drawing/2014/main" id="{FA99ADDD-7C8F-9019-32EC-16130D02F982}"/>
              </a:ext>
            </a:extLst>
          </p:cNvPr>
          <p:cNvSpPr/>
          <p:nvPr/>
        </p:nvSpPr>
        <p:spPr>
          <a:xfrm>
            <a:off x="571500" y="965828"/>
            <a:ext cx="4280110" cy="3739485"/>
          </a:xfrm>
          <a:prstGeom prst="rect">
            <a:avLst/>
          </a:prstGeom>
          <a:noFill/>
          <a:ln/>
        </p:spPr>
        <p:txBody>
          <a:bodyPr wrap="square" lIns="0" tIns="0" rIns="0" bIns="0" rtlCol="0" anchor="t">
            <a:spAutoFit/>
          </a:bodyPr>
          <a:lstStyle/>
          <a:p>
            <a:r>
              <a:rPr lang="en-US" sz="900" b="1" dirty="0">
                <a:hlinkClick r:id="rId3"/>
              </a:rPr>
              <a:t>KRTL Holding Group Inc. (OTC: KRTL)</a:t>
            </a:r>
            <a:r>
              <a:rPr lang="en-US" sz="900" dirty="0">
                <a:hlinkClick r:id="rId3"/>
              </a:rPr>
              <a:t> </a:t>
            </a:r>
            <a:r>
              <a:rPr lang="en-US" sz="900" dirty="0"/>
              <a:t>is a U.S.-based public company executing a capital-efficient, vertically integrated growth strategy across biotechnology, international manufacturing, and global trade.</a:t>
            </a:r>
          </a:p>
          <a:p>
            <a:r>
              <a:rPr lang="en-US" sz="900" dirty="0"/>
              <a:t>Through its core subsidiaries — </a:t>
            </a:r>
            <a:r>
              <a:rPr lang="en-US" sz="900" b="1" dirty="0">
                <a:hlinkClick r:id="rId4"/>
              </a:rPr>
              <a:t>KRTL Biotech Inc.</a:t>
            </a:r>
            <a:r>
              <a:rPr lang="en-US" sz="900" dirty="0"/>
              <a:t>, </a:t>
            </a:r>
            <a:r>
              <a:rPr lang="en-US" sz="900" b="1" dirty="0">
                <a:hlinkClick r:id="rId5"/>
              </a:rPr>
              <a:t>SIGMA Corp Bolivia</a:t>
            </a:r>
            <a:r>
              <a:rPr lang="en-US" sz="900" dirty="0"/>
              <a:t>, and </a:t>
            </a:r>
            <a:r>
              <a:rPr lang="en-US" sz="900" b="1" dirty="0">
                <a:hlinkClick r:id="rId6"/>
              </a:rPr>
              <a:t>KRTL International Corp</a:t>
            </a:r>
            <a:r>
              <a:rPr lang="en-US" sz="900" b="1" dirty="0"/>
              <a:t>.</a:t>
            </a:r>
            <a:r>
              <a:rPr lang="en-US" sz="900" dirty="0"/>
              <a:t> — the company develops proprietary health products, controls compliant production, and builds scalable commercialization pathways across regulated and emerging markets.</a:t>
            </a:r>
          </a:p>
          <a:p>
            <a:endParaRPr lang="en-US" sz="900" dirty="0"/>
          </a:p>
          <a:p>
            <a:r>
              <a:rPr lang="en-US" sz="900" b="1" dirty="0"/>
              <a:t>🔹 Structure Highlights:</a:t>
            </a:r>
          </a:p>
          <a:p>
            <a:pPr marL="285750" indent="-285750">
              <a:buFont typeface="Arial" panose="020B0604020202020204" pitchFamily="34" charset="0"/>
              <a:buChar char="•"/>
            </a:pPr>
            <a:r>
              <a:rPr lang="en-US" sz="900" b="1" dirty="0"/>
              <a:t>Public Reporting Entity</a:t>
            </a:r>
            <a:r>
              <a:rPr lang="en-US" sz="900" dirty="0"/>
              <a:t> — Consolidated GAAP financials with majority control of all subsidiaries</a:t>
            </a:r>
          </a:p>
          <a:p>
            <a:pPr marL="285750" indent="-285750">
              <a:buFont typeface="Arial" panose="020B0604020202020204" pitchFamily="34" charset="0"/>
              <a:buChar char="•"/>
            </a:pPr>
            <a:r>
              <a:rPr lang="en-US" sz="900" b="1" dirty="0"/>
              <a:t>Biotech Leadership</a:t>
            </a:r>
            <a:r>
              <a:rPr lang="en-US" sz="900" dirty="0"/>
              <a:t> — FDA/DEA registered; develops IP-driven pharmaceutical and nutraceutical products</a:t>
            </a:r>
          </a:p>
          <a:p>
            <a:pPr marL="285750" indent="-285750">
              <a:buFont typeface="Arial" panose="020B0604020202020204" pitchFamily="34" charset="0"/>
              <a:buChar char="•"/>
            </a:pPr>
            <a:r>
              <a:rPr lang="en-US" sz="900" b="1" dirty="0"/>
              <a:t>Manufacturing Engine</a:t>
            </a:r>
            <a:r>
              <a:rPr lang="en-US" sz="900" dirty="0"/>
              <a:t> — Owns 99% of SIGMA, a GMP- and ISO-certified manufacturer operating in Bolivia</a:t>
            </a:r>
          </a:p>
          <a:p>
            <a:pPr marL="285750" indent="-285750">
              <a:buFont typeface="Arial" panose="020B0604020202020204" pitchFamily="34" charset="0"/>
              <a:buChar char="•"/>
            </a:pPr>
            <a:r>
              <a:rPr lang="en-US" sz="900" b="1" dirty="0"/>
              <a:t>Global Logistics &amp; Expansion</a:t>
            </a:r>
            <a:r>
              <a:rPr lang="en-US" sz="900" dirty="0"/>
              <a:t> — KRTL International replicates this model into new verticals: critical minerals, certified refining, and cross-border trade</a:t>
            </a:r>
          </a:p>
          <a:p>
            <a:r>
              <a:rPr lang="en-US" sz="900" b="1" dirty="0"/>
              <a:t>🔹 Strategic Thesis:</a:t>
            </a:r>
          </a:p>
          <a:p>
            <a:endParaRPr lang="en-US" sz="900" b="1" dirty="0"/>
          </a:p>
          <a:p>
            <a:r>
              <a:rPr lang="en-US" sz="900" dirty="0"/>
              <a:t>KRTL is not just an operator — it is a </a:t>
            </a:r>
            <a:r>
              <a:rPr lang="en-US" sz="900" b="1" dirty="0"/>
              <a:t>platform builder</a:t>
            </a:r>
            <a:r>
              <a:rPr lang="en-US" sz="900" dirty="0"/>
              <a:t>, crafting replicable verticals with embedded regulatory, operational, and financial alignment. Each vertical leverages a proven blueprint of R&amp;D, compliant production, and global distribution — fully consolidated under KRTL Holding Inc.</a:t>
            </a:r>
          </a:p>
          <a:p>
            <a:endParaRPr lang="en-US" sz="900" dirty="0"/>
          </a:p>
          <a:p>
            <a:r>
              <a:rPr lang="en-US" sz="900" b="1" dirty="0"/>
              <a:t>Mission:</a:t>
            </a:r>
            <a:r>
              <a:rPr lang="en-US" sz="900" dirty="0"/>
              <a:t> To build a transparent, cost-efficient, and scalable infrastructure for global health innovation and strategic trade — backed by institutional-grade compliance and public market discipline.</a:t>
            </a:r>
          </a:p>
        </p:txBody>
      </p:sp>
      <p:sp>
        <p:nvSpPr>
          <p:cNvPr id="7" name="Text 4">
            <a:extLst>
              <a:ext uri="{FF2B5EF4-FFF2-40B4-BE49-F238E27FC236}">
                <a16:creationId xmlns:a16="http://schemas.microsoft.com/office/drawing/2014/main" id="{55E61729-9FD6-A07B-51D2-3A25633EB1A3}"/>
              </a:ext>
            </a:extLst>
          </p:cNvPr>
          <p:cNvSpPr/>
          <p:nvPr/>
        </p:nvSpPr>
        <p:spPr>
          <a:xfrm>
            <a:off x="5160285" y="1399099"/>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Company Statistics</a:t>
            </a:r>
            <a:endParaRPr lang="en-US" sz="584" dirty="0"/>
          </a:p>
        </p:txBody>
      </p:sp>
      <p:sp>
        <p:nvSpPr>
          <p:cNvPr id="8" name="Text 5">
            <a:extLst>
              <a:ext uri="{FF2B5EF4-FFF2-40B4-BE49-F238E27FC236}">
                <a16:creationId xmlns:a16="http://schemas.microsoft.com/office/drawing/2014/main" id="{170A1E1B-56D4-DEA1-3DC3-D7EEBF3CB155}"/>
              </a:ext>
            </a:extLst>
          </p:cNvPr>
          <p:cNvSpPr/>
          <p:nvPr/>
        </p:nvSpPr>
        <p:spPr>
          <a:xfrm>
            <a:off x="5160285" y="1869513"/>
            <a:ext cx="167163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Stock Symbol</a:t>
            </a:r>
            <a:endParaRPr lang="en-US" sz="584" dirty="0"/>
          </a:p>
        </p:txBody>
      </p:sp>
      <p:sp>
        <p:nvSpPr>
          <p:cNvPr id="9" name="Text 6">
            <a:extLst>
              <a:ext uri="{FF2B5EF4-FFF2-40B4-BE49-F238E27FC236}">
                <a16:creationId xmlns:a16="http://schemas.microsoft.com/office/drawing/2014/main" id="{4D8A66AA-89BD-6DEE-522C-FF5C7DA9F082}"/>
              </a:ext>
            </a:extLst>
          </p:cNvPr>
          <p:cNvSpPr/>
          <p:nvPr/>
        </p:nvSpPr>
        <p:spPr>
          <a:xfrm>
            <a:off x="5160285" y="2026675"/>
            <a:ext cx="839974" cy="196721"/>
          </a:xfrm>
          <a:prstGeom prst="rect">
            <a:avLst/>
          </a:prstGeom>
          <a:noFill/>
          <a:ln/>
        </p:spPr>
        <p:txBody>
          <a:bodyPr wrap="none" lIns="0" tIns="0" rIns="0" bIns="0" rtlCol="0" anchor="t">
            <a:spAutoFit/>
          </a:bodyPr>
          <a:lstStyle/>
          <a:p>
            <a:pPr marL="0" indent="0" algn="l">
              <a:lnSpc>
                <a:spcPts val="1700"/>
              </a:lnSpc>
              <a:buNone/>
            </a:pPr>
            <a:r>
              <a:rPr lang="en-US" sz="987" b="1" dirty="0">
                <a:solidFill>
                  <a:srgbClr val="1A1A1A"/>
                </a:solidFill>
                <a:latin typeface="Noto Sans" pitchFamily="34" charset="0"/>
                <a:ea typeface="Noto Sans" pitchFamily="34" charset="-122"/>
                <a:cs typeface="Noto Sans" pitchFamily="34" charset="-120"/>
              </a:rPr>
              <a:t>KRTL (OTCID)</a:t>
            </a:r>
            <a:endParaRPr lang="en-US" sz="987" dirty="0"/>
          </a:p>
        </p:txBody>
      </p:sp>
      <p:sp>
        <p:nvSpPr>
          <p:cNvPr id="10" name="Text 7">
            <a:extLst>
              <a:ext uri="{FF2B5EF4-FFF2-40B4-BE49-F238E27FC236}">
                <a16:creationId xmlns:a16="http://schemas.microsoft.com/office/drawing/2014/main" id="{85F0912D-9D15-B83E-C82F-C09BD43E6D86}"/>
              </a:ext>
            </a:extLst>
          </p:cNvPr>
          <p:cNvSpPr/>
          <p:nvPr/>
        </p:nvSpPr>
        <p:spPr>
          <a:xfrm>
            <a:off x="7064762" y="1884928"/>
            <a:ext cx="1671638" cy="141447"/>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Price</a:t>
            </a:r>
            <a:endParaRPr lang="en-US" sz="584" dirty="0"/>
          </a:p>
        </p:txBody>
      </p:sp>
      <p:sp>
        <p:nvSpPr>
          <p:cNvPr id="11" name="Text 8">
            <a:extLst>
              <a:ext uri="{FF2B5EF4-FFF2-40B4-BE49-F238E27FC236}">
                <a16:creationId xmlns:a16="http://schemas.microsoft.com/office/drawing/2014/main" id="{A6B967A7-2FE9-2578-59C7-160D616A61B5}"/>
              </a:ext>
            </a:extLst>
          </p:cNvPr>
          <p:cNvSpPr/>
          <p:nvPr/>
        </p:nvSpPr>
        <p:spPr>
          <a:xfrm>
            <a:off x="7064762" y="2041377"/>
            <a:ext cx="453650" cy="196721"/>
          </a:xfrm>
          <a:prstGeom prst="rect">
            <a:avLst/>
          </a:prstGeom>
          <a:noFill/>
          <a:ln/>
        </p:spPr>
        <p:txBody>
          <a:bodyPr wrap="none" lIns="0" tIns="0" rIns="0" bIns="0" rtlCol="0" anchor="t">
            <a:spAutoFit/>
          </a:bodyPr>
          <a:lstStyle/>
          <a:p>
            <a:pPr marL="0" indent="0" algn="l">
              <a:lnSpc>
                <a:spcPts val="1700"/>
              </a:lnSpc>
              <a:buNone/>
            </a:pPr>
            <a:r>
              <a:rPr lang="en-US" sz="987" b="1" dirty="0">
                <a:solidFill>
                  <a:srgbClr val="1A1A1A"/>
                </a:solidFill>
                <a:latin typeface="Noto Sans" pitchFamily="34" charset="0"/>
                <a:ea typeface="Noto Sans" pitchFamily="34" charset="-122"/>
                <a:cs typeface="Noto Sans" pitchFamily="34" charset="-120"/>
              </a:rPr>
              <a:t>$0.1037</a:t>
            </a:r>
            <a:endParaRPr lang="en-US" sz="987" dirty="0"/>
          </a:p>
        </p:txBody>
      </p:sp>
      <p:sp>
        <p:nvSpPr>
          <p:cNvPr id="12" name="Text 9">
            <a:extLst>
              <a:ext uri="{FF2B5EF4-FFF2-40B4-BE49-F238E27FC236}">
                <a16:creationId xmlns:a16="http://schemas.microsoft.com/office/drawing/2014/main" id="{3C900B66-0350-48ED-6100-05C144061A8F}"/>
              </a:ext>
            </a:extLst>
          </p:cNvPr>
          <p:cNvSpPr/>
          <p:nvPr/>
        </p:nvSpPr>
        <p:spPr>
          <a:xfrm>
            <a:off x="5160285" y="2412438"/>
            <a:ext cx="167163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Market Cap</a:t>
            </a:r>
            <a:endParaRPr lang="en-US" sz="584" dirty="0"/>
          </a:p>
        </p:txBody>
      </p:sp>
      <p:sp>
        <p:nvSpPr>
          <p:cNvPr id="13" name="Text 10">
            <a:extLst>
              <a:ext uri="{FF2B5EF4-FFF2-40B4-BE49-F238E27FC236}">
                <a16:creationId xmlns:a16="http://schemas.microsoft.com/office/drawing/2014/main" id="{99ED8653-AC17-6938-C50A-586D76D971E1}"/>
              </a:ext>
            </a:extLst>
          </p:cNvPr>
          <p:cNvSpPr/>
          <p:nvPr/>
        </p:nvSpPr>
        <p:spPr>
          <a:xfrm>
            <a:off x="5160285" y="2569600"/>
            <a:ext cx="434414" cy="196721"/>
          </a:xfrm>
          <a:prstGeom prst="rect">
            <a:avLst/>
          </a:prstGeom>
          <a:noFill/>
          <a:ln/>
        </p:spPr>
        <p:txBody>
          <a:bodyPr wrap="none" lIns="0" tIns="0" rIns="0" bIns="0" rtlCol="0" anchor="t">
            <a:spAutoFit/>
          </a:bodyPr>
          <a:lstStyle/>
          <a:p>
            <a:pPr marL="0" indent="0" algn="l">
              <a:lnSpc>
                <a:spcPts val="1700"/>
              </a:lnSpc>
              <a:buNone/>
            </a:pPr>
            <a:r>
              <a:rPr lang="en-US" sz="987" b="1" dirty="0">
                <a:solidFill>
                  <a:srgbClr val="1A1A1A"/>
                </a:solidFill>
                <a:latin typeface="Noto Sans" pitchFamily="34" charset="0"/>
                <a:ea typeface="Noto Sans" pitchFamily="34" charset="-122"/>
                <a:cs typeface="Noto Sans" pitchFamily="34" charset="-120"/>
              </a:rPr>
              <a:t>$10.2M</a:t>
            </a:r>
            <a:endParaRPr lang="en-US" sz="987" dirty="0"/>
          </a:p>
        </p:txBody>
      </p:sp>
      <p:sp>
        <p:nvSpPr>
          <p:cNvPr id="14" name="Text 11">
            <a:extLst>
              <a:ext uri="{FF2B5EF4-FFF2-40B4-BE49-F238E27FC236}">
                <a16:creationId xmlns:a16="http://schemas.microsoft.com/office/drawing/2014/main" id="{8BF2DF42-63FA-F70B-2F7A-251BFF1A1BFF}"/>
              </a:ext>
            </a:extLst>
          </p:cNvPr>
          <p:cNvSpPr/>
          <p:nvPr/>
        </p:nvSpPr>
        <p:spPr>
          <a:xfrm>
            <a:off x="7064762" y="2475309"/>
            <a:ext cx="167163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Shares Outstanding</a:t>
            </a:r>
            <a:endParaRPr lang="en-US" sz="584" dirty="0"/>
          </a:p>
        </p:txBody>
      </p:sp>
      <p:sp>
        <p:nvSpPr>
          <p:cNvPr id="15" name="Text 12">
            <a:extLst>
              <a:ext uri="{FF2B5EF4-FFF2-40B4-BE49-F238E27FC236}">
                <a16:creationId xmlns:a16="http://schemas.microsoft.com/office/drawing/2014/main" id="{CDFC4687-5D58-7484-A1CC-FE333145D391}"/>
              </a:ext>
            </a:extLst>
          </p:cNvPr>
          <p:cNvSpPr/>
          <p:nvPr/>
        </p:nvSpPr>
        <p:spPr>
          <a:xfrm>
            <a:off x="7064762" y="2609203"/>
            <a:ext cx="395942" cy="196721"/>
          </a:xfrm>
          <a:prstGeom prst="rect">
            <a:avLst/>
          </a:prstGeom>
          <a:noFill/>
          <a:ln/>
        </p:spPr>
        <p:txBody>
          <a:bodyPr wrap="none" lIns="0" tIns="0" rIns="0" bIns="0" rtlCol="0" anchor="t">
            <a:spAutoFit/>
          </a:bodyPr>
          <a:lstStyle/>
          <a:p>
            <a:pPr marL="0" indent="0" algn="l">
              <a:lnSpc>
                <a:spcPts val="1700"/>
              </a:lnSpc>
              <a:buNone/>
            </a:pPr>
            <a:r>
              <a:rPr lang="en-US" sz="987" b="1" dirty="0">
                <a:solidFill>
                  <a:srgbClr val="1A1A1A"/>
                </a:solidFill>
                <a:latin typeface="Noto Sans" pitchFamily="34" charset="0"/>
                <a:ea typeface="Noto Sans" pitchFamily="34" charset="-122"/>
                <a:cs typeface="Noto Sans" pitchFamily="34" charset="-120"/>
              </a:rPr>
              <a:t>96.9 M</a:t>
            </a:r>
            <a:endParaRPr lang="en-US" sz="987" dirty="0"/>
          </a:p>
        </p:txBody>
      </p:sp>
      <p:sp>
        <p:nvSpPr>
          <p:cNvPr id="16" name="Text 13">
            <a:extLst>
              <a:ext uri="{FF2B5EF4-FFF2-40B4-BE49-F238E27FC236}">
                <a16:creationId xmlns:a16="http://schemas.microsoft.com/office/drawing/2014/main" id="{6C71C9DD-C0D4-F200-5C3F-0F81F34E7511}"/>
              </a:ext>
            </a:extLst>
          </p:cNvPr>
          <p:cNvSpPr/>
          <p:nvPr/>
        </p:nvSpPr>
        <p:spPr>
          <a:xfrm>
            <a:off x="5160285" y="2955363"/>
            <a:ext cx="167163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Avg Volume</a:t>
            </a:r>
            <a:endParaRPr lang="en-US" sz="584" dirty="0"/>
          </a:p>
        </p:txBody>
      </p:sp>
      <p:sp>
        <p:nvSpPr>
          <p:cNvPr id="17" name="Text 14">
            <a:extLst>
              <a:ext uri="{FF2B5EF4-FFF2-40B4-BE49-F238E27FC236}">
                <a16:creationId xmlns:a16="http://schemas.microsoft.com/office/drawing/2014/main" id="{D786EFBA-8F22-CC34-4158-C773C262A179}"/>
              </a:ext>
            </a:extLst>
          </p:cNvPr>
          <p:cNvSpPr/>
          <p:nvPr/>
        </p:nvSpPr>
        <p:spPr>
          <a:xfrm>
            <a:off x="5160285" y="3112525"/>
            <a:ext cx="381515" cy="196721"/>
          </a:xfrm>
          <a:prstGeom prst="rect">
            <a:avLst/>
          </a:prstGeom>
          <a:noFill/>
          <a:ln/>
        </p:spPr>
        <p:txBody>
          <a:bodyPr wrap="none" lIns="0" tIns="0" rIns="0" bIns="0" rtlCol="0" anchor="t">
            <a:spAutoFit/>
          </a:bodyPr>
          <a:lstStyle/>
          <a:p>
            <a:pPr marL="0" indent="0" algn="l">
              <a:lnSpc>
                <a:spcPts val="1700"/>
              </a:lnSpc>
              <a:buNone/>
            </a:pPr>
            <a:r>
              <a:rPr lang="en-US" sz="987" b="1" dirty="0">
                <a:solidFill>
                  <a:srgbClr val="1A1A1A"/>
                </a:solidFill>
                <a:latin typeface="Noto Sans" pitchFamily="34" charset="0"/>
                <a:ea typeface="Noto Sans" pitchFamily="34" charset="-122"/>
                <a:cs typeface="Noto Sans" pitchFamily="34" charset="-120"/>
              </a:rPr>
              <a:t>60,000</a:t>
            </a:r>
            <a:endParaRPr lang="en-US" sz="987" dirty="0"/>
          </a:p>
        </p:txBody>
      </p:sp>
      <p:sp>
        <p:nvSpPr>
          <p:cNvPr id="18" name="Text 15">
            <a:extLst>
              <a:ext uri="{FF2B5EF4-FFF2-40B4-BE49-F238E27FC236}">
                <a16:creationId xmlns:a16="http://schemas.microsoft.com/office/drawing/2014/main" id="{CFE9B050-6F0E-4A5C-C49C-C2E2CB0A525D}"/>
              </a:ext>
            </a:extLst>
          </p:cNvPr>
          <p:cNvSpPr/>
          <p:nvPr/>
        </p:nvSpPr>
        <p:spPr>
          <a:xfrm>
            <a:off x="7064762" y="2993147"/>
            <a:ext cx="1671638"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As of</a:t>
            </a:r>
            <a:endParaRPr lang="en-US" sz="584" dirty="0"/>
          </a:p>
        </p:txBody>
      </p:sp>
      <p:sp>
        <p:nvSpPr>
          <p:cNvPr id="19" name="Text 16">
            <a:extLst>
              <a:ext uri="{FF2B5EF4-FFF2-40B4-BE49-F238E27FC236}">
                <a16:creationId xmlns:a16="http://schemas.microsoft.com/office/drawing/2014/main" id="{EE7E32E8-5BD3-D89C-184A-807AB17D813C}"/>
              </a:ext>
            </a:extLst>
          </p:cNvPr>
          <p:cNvSpPr/>
          <p:nvPr/>
        </p:nvSpPr>
        <p:spPr>
          <a:xfrm>
            <a:off x="7064762" y="3140116"/>
            <a:ext cx="738985" cy="196721"/>
          </a:xfrm>
          <a:prstGeom prst="rect">
            <a:avLst/>
          </a:prstGeom>
          <a:noFill/>
          <a:ln/>
        </p:spPr>
        <p:txBody>
          <a:bodyPr wrap="none" lIns="0" tIns="0" rIns="0" bIns="0" rtlCol="0" anchor="t">
            <a:spAutoFit/>
          </a:bodyPr>
          <a:lstStyle/>
          <a:p>
            <a:pPr marL="0" indent="0" algn="l">
              <a:lnSpc>
                <a:spcPts val="1700"/>
              </a:lnSpc>
              <a:buNone/>
            </a:pPr>
            <a:r>
              <a:rPr lang="en-US" sz="987" b="1" dirty="0">
                <a:solidFill>
                  <a:srgbClr val="1A1A1A"/>
                </a:solidFill>
                <a:latin typeface="Noto Sans" pitchFamily="34" charset="0"/>
                <a:ea typeface="Noto Sans" pitchFamily="34" charset="-122"/>
                <a:cs typeface="Noto Sans" pitchFamily="34" charset="-120"/>
              </a:rPr>
              <a:t>Oct 29, 2025</a:t>
            </a:r>
            <a:endParaRPr lang="en-US" sz="987" dirty="0"/>
          </a:p>
        </p:txBody>
      </p:sp>
      <p:sp>
        <p:nvSpPr>
          <p:cNvPr id="4" name="Text 3">
            <a:extLst>
              <a:ext uri="{FF2B5EF4-FFF2-40B4-BE49-F238E27FC236}">
                <a16:creationId xmlns:a16="http://schemas.microsoft.com/office/drawing/2014/main" id="{C2A4103F-D937-1328-28CE-594FDBC2B42E}"/>
              </a:ext>
            </a:extLst>
          </p:cNvPr>
          <p:cNvSpPr/>
          <p:nvPr/>
        </p:nvSpPr>
        <p:spPr>
          <a:xfrm>
            <a:off x="571500" y="2823516"/>
            <a:ext cx="3786188" cy="162930"/>
          </a:xfrm>
          <a:prstGeom prst="rect">
            <a:avLst/>
          </a:prstGeom>
          <a:noFill/>
          <a:ln/>
        </p:spPr>
        <p:txBody>
          <a:bodyPr wrap="square" lIns="0" tIns="0" rIns="0" bIns="0" rtlCol="0" anchor="t">
            <a:spAutoFit/>
          </a:bodyPr>
          <a:lstStyle/>
          <a:p>
            <a:pPr marL="0" indent="0" algn="l">
              <a:lnSpc>
                <a:spcPts val="1400"/>
              </a:lnSpc>
              <a:buNone/>
            </a:pPr>
            <a:endParaRPr lang="en-US" sz="834" dirty="0"/>
          </a:p>
        </p:txBody>
      </p:sp>
      <p:sp>
        <p:nvSpPr>
          <p:cNvPr id="21" name="TextBox 20">
            <a:extLst>
              <a:ext uri="{FF2B5EF4-FFF2-40B4-BE49-F238E27FC236}">
                <a16:creationId xmlns:a16="http://schemas.microsoft.com/office/drawing/2014/main" id="{15D1B894-8684-3B24-76AC-274A63540081}"/>
              </a:ext>
            </a:extLst>
          </p:cNvPr>
          <p:cNvSpPr txBox="1"/>
          <p:nvPr/>
        </p:nvSpPr>
        <p:spPr>
          <a:xfrm>
            <a:off x="5160285" y="3156187"/>
            <a:ext cx="3640815" cy="1465979"/>
          </a:xfrm>
          <a:prstGeom prst="rect">
            <a:avLst/>
          </a:prstGeom>
          <a:noFill/>
        </p:spPr>
        <p:txBody>
          <a:bodyPr wrap="square">
            <a:spAutoFit/>
          </a:bodyPr>
          <a:lstStyle/>
          <a:p>
            <a:pPr>
              <a:lnSpc>
                <a:spcPts val="1200"/>
              </a:lnSpc>
            </a:pPr>
            <a:endParaRPr lang="en-US" sz="800" b="1" dirty="0"/>
          </a:p>
          <a:p>
            <a:pPr>
              <a:lnSpc>
                <a:spcPts val="1200"/>
              </a:lnSpc>
            </a:pPr>
            <a:endParaRPr lang="en-US" sz="800" b="1" dirty="0"/>
          </a:p>
          <a:p>
            <a:pPr>
              <a:lnSpc>
                <a:spcPts val="1200"/>
              </a:lnSpc>
            </a:pPr>
            <a:r>
              <a:rPr lang="en-US" sz="800" b="1" dirty="0"/>
              <a:t>Capital Markets Strategy:</a:t>
            </a:r>
            <a:br>
              <a:rPr lang="en-US" sz="800" dirty="0"/>
            </a:br>
            <a:r>
              <a:rPr lang="en-US" sz="800" dirty="0"/>
              <a:t>As part of its long-term vision, KRTL Holding Group Inc. is actively advancing preparations for a future uplisting to the NASDAQ. This strategic initiative reflects the company’s commitment to transparency, operational discipline, and alignment with institutional investor standards. By strengthening its corporate governance and financial reporting, KRTL aims to access broader capital markets and position itself for sustainable global growth.</a:t>
            </a:r>
          </a:p>
        </p:txBody>
      </p:sp>
    </p:spTree>
    <p:extLst>
      <p:ext uri="{BB962C8B-B14F-4D97-AF65-F5344CB8AC3E}">
        <p14:creationId xmlns:p14="http://schemas.microsoft.com/office/powerpoint/2010/main" val="3911395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283143"/>
            <a:ext cx="9144000" cy="6364970"/>
          </a:xfrm>
          <a:prstGeom prst="rect">
            <a:avLst/>
          </a:prstGeom>
        </p:spPr>
      </p:pic>
      <p:sp>
        <p:nvSpPr>
          <p:cNvPr id="3" name="Text 0"/>
          <p:cNvSpPr/>
          <p:nvPr/>
        </p:nvSpPr>
        <p:spPr>
          <a:xfrm>
            <a:off x="571500" y="428625"/>
            <a:ext cx="1877117" cy="313612"/>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KRTL Biotech Inc.  </a:t>
            </a:r>
            <a:endParaRPr lang="en-US" sz="1602" dirty="0"/>
          </a:p>
        </p:txBody>
      </p:sp>
      <p:sp>
        <p:nvSpPr>
          <p:cNvPr id="4" name="Text 1"/>
          <p:cNvSpPr/>
          <p:nvPr/>
        </p:nvSpPr>
        <p:spPr>
          <a:xfrm>
            <a:off x="571500" y="828675"/>
            <a:ext cx="8001000" cy="214313"/>
          </a:xfrm>
          <a:prstGeom prst="rect">
            <a:avLst/>
          </a:prstGeom>
          <a:noFill/>
          <a:ln/>
        </p:spPr>
        <p:txBody>
          <a:bodyPr wrap="none" lIns="0" tIns="0" rIns="0" bIns="0" rtlCol="0" anchor="t">
            <a:spAutoFit/>
          </a:bodyPr>
          <a:lstStyle/>
          <a:p>
            <a:pPr marL="0" indent="0" algn="l">
              <a:lnSpc>
                <a:spcPts val="1700"/>
              </a:lnSpc>
              <a:buNone/>
            </a:pPr>
            <a:r>
              <a:rPr lang="en-US" sz="1050" dirty="0">
                <a:solidFill>
                  <a:srgbClr val="0047AB"/>
                </a:solidFill>
                <a:latin typeface="Noto Sans" pitchFamily="34" charset="0"/>
                <a:ea typeface="Noto Sans" pitchFamily="34" charset="-122"/>
                <a:cs typeface="Noto Sans" pitchFamily="34" charset="-120"/>
              </a:rPr>
              <a:t>FDA-Registered Innovation Hub</a:t>
            </a:r>
            <a:endParaRPr lang="en-US" sz="1050" dirty="0"/>
          </a:p>
        </p:txBody>
      </p:sp>
      <p:pic>
        <p:nvPicPr>
          <p:cNvPr id="5" name="Image 1" descr="preencoded.png"/>
          <p:cNvPicPr>
            <a:picLocks noChangeAspect="1"/>
          </p:cNvPicPr>
          <p:nvPr/>
        </p:nvPicPr>
        <p:blipFill>
          <a:blip r:embed="rId4"/>
          <a:stretch>
            <a:fillRect/>
          </a:stretch>
        </p:blipFill>
        <p:spPr>
          <a:xfrm>
            <a:off x="578644" y="2153785"/>
            <a:ext cx="3771900" cy="2843213"/>
          </a:xfrm>
          <a:prstGeom prst="rect">
            <a:avLst/>
          </a:prstGeom>
        </p:spPr>
      </p:pic>
      <p:sp>
        <p:nvSpPr>
          <p:cNvPr id="6" name="Text 2"/>
          <p:cNvSpPr/>
          <p:nvPr/>
        </p:nvSpPr>
        <p:spPr>
          <a:xfrm>
            <a:off x="571500" y="5089866"/>
            <a:ext cx="3786188" cy="128588"/>
          </a:xfrm>
          <a:prstGeom prst="rect">
            <a:avLst/>
          </a:prstGeom>
          <a:noFill/>
          <a:ln/>
        </p:spPr>
        <p:txBody>
          <a:bodyPr wrap="none" lIns="0" tIns="0" rIns="0" bIns="0" rtlCol="0" anchor="t">
            <a:spAutoFit/>
          </a:bodyPr>
          <a:lstStyle/>
          <a:p>
            <a:pPr marL="0" indent="0" algn="ctr">
              <a:lnSpc>
                <a:spcPts val="1000"/>
              </a:lnSpc>
              <a:buNone/>
            </a:pPr>
            <a:r>
              <a:rPr lang="en-US" sz="621" i="1" dirty="0">
                <a:solidFill>
                  <a:srgbClr val="4A4A4A"/>
                </a:solidFill>
                <a:latin typeface="Noto Sans" pitchFamily="34" charset="0"/>
                <a:ea typeface="Noto Sans" pitchFamily="34" charset="-122"/>
                <a:cs typeface="Noto Sans" pitchFamily="34" charset="-120"/>
              </a:rPr>
              <a:t>GMP/ISO-Certified Manufacturing Environment</a:t>
            </a:r>
            <a:endParaRPr lang="en-US" sz="621" dirty="0"/>
          </a:p>
        </p:txBody>
      </p:sp>
      <p:sp>
        <p:nvSpPr>
          <p:cNvPr id="7" name="Text 3"/>
          <p:cNvSpPr/>
          <p:nvPr/>
        </p:nvSpPr>
        <p:spPr>
          <a:xfrm>
            <a:off x="4786313" y="1443038"/>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Ownership Structure</a:t>
            </a:r>
            <a:endParaRPr lang="en-US" sz="584" dirty="0"/>
          </a:p>
        </p:txBody>
      </p:sp>
      <p:sp>
        <p:nvSpPr>
          <p:cNvPr id="8" name="Shape 4"/>
          <p:cNvSpPr/>
          <p:nvPr/>
        </p:nvSpPr>
        <p:spPr>
          <a:xfrm>
            <a:off x="4786313" y="1657350"/>
            <a:ext cx="3786188" cy="628650"/>
          </a:xfrm>
          <a:prstGeom prst="rect">
            <a:avLst/>
          </a:prstGeom>
          <a:solidFill>
            <a:srgbClr val="F8F8F8"/>
          </a:solidFill>
          <a:ln/>
        </p:spPr>
        <p:txBody>
          <a:bodyPr/>
          <a:lstStyle/>
          <a:p>
            <a:endParaRPr lang="en-US"/>
          </a:p>
        </p:txBody>
      </p:sp>
      <p:sp>
        <p:nvSpPr>
          <p:cNvPr id="9" name="Shape 5"/>
          <p:cNvSpPr/>
          <p:nvPr/>
        </p:nvSpPr>
        <p:spPr>
          <a:xfrm>
            <a:off x="4786313" y="1657350"/>
            <a:ext cx="28575" cy="628650"/>
          </a:xfrm>
          <a:prstGeom prst="rect">
            <a:avLst/>
          </a:prstGeom>
          <a:solidFill>
            <a:srgbClr val="C41E3A"/>
          </a:solidFill>
          <a:ln/>
        </p:spPr>
        <p:txBody>
          <a:bodyPr/>
          <a:lstStyle/>
          <a:p>
            <a:endParaRPr lang="en-US"/>
          </a:p>
        </p:txBody>
      </p:sp>
      <p:sp>
        <p:nvSpPr>
          <p:cNvPr id="10" name="Text 6"/>
          <p:cNvSpPr/>
          <p:nvPr/>
        </p:nvSpPr>
        <p:spPr>
          <a:xfrm>
            <a:off x="4929188" y="1800225"/>
            <a:ext cx="3500438" cy="342900"/>
          </a:xfrm>
          <a:prstGeom prst="rect">
            <a:avLst/>
          </a:prstGeom>
          <a:noFill/>
          <a:ln/>
        </p:spPr>
        <p:txBody>
          <a:bodyPr wrap="square" lIns="0" tIns="0" rIns="0" bIns="0" rtlCol="0" anchor="t">
            <a:spAutoFit/>
          </a:bodyPr>
          <a:lstStyle/>
          <a:p>
            <a:pPr marL="0" indent="0" algn="l">
              <a:lnSpc>
                <a:spcPts val="1400"/>
              </a:lnSpc>
              <a:buNone/>
            </a:pPr>
            <a:r>
              <a:rPr lang="en-US" sz="784" b="1" dirty="0">
                <a:solidFill>
                  <a:srgbClr val="1A1A1A"/>
                </a:solidFill>
                <a:latin typeface="Noto Sans" pitchFamily="34" charset="0"/>
                <a:ea typeface="Noto Sans" pitchFamily="34" charset="-122"/>
                <a:cs typeface="Noto Sans" pitchFamily="34" charset="-120"/>
              </a:rPr>
              <a:t> 51% KRTL Holding
 49% SIGMA Corp Bolivia</a:t>
            </a:r>
            <a:endParaRPr lang="en-US" sz="784" dirty="0"/>
          </a:p>
        </p:txBody>
      </p:sp>
      <p:sp>
        <p:nvSpPr>
          <p:cNvPr id="11" name="Text 7"/>
          <p:cNvSpPr/>
          <p:nvPr/>
        </p:nvSpPr>
        <p:spPr>
          <a:xfrm>
            <a:off x="4786313" y="2457450"/>
            <a:ext cx="3786188" cy="731453"/>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KRTL Biotech Inc. serves as the group's FDA-registered biotechnology and pharmaceutical subsidiary, developing proprietary therapeutics, nutraceuticals, and cosmetics while managing U.S. regulatory submissions and commercial strategy.</a:t>
            </a:r>
            <a:endParaRPr lang="en-US" sz="834" dirty="0"/>
          </a:p>
        </p:txBody>
      </p:sp>
      <p:sp>
        <p:nvSpPr>
          <p:cNvPr id="12" name="Text 8"/>
          <p:cNvSpPr/>
          <p:nvPr/>
        </p:nvSpPr>
        <p:spPr>
          <a:xfrm>
            <a:off x="4786313" y="3417503"/>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Core Functions</a:t>
            </a:r>
            <a:endParaRPr lang="en-US" sz="584" dirty="0"/>
          </a:p>
        </p:txBody>
      </p:sp>
      <p:sp>
        <p:nvSpPr>
          <p:cNvPr id="13" name="Shape 9"/>
          <p:cNvSpPr/>
          <p:nvPr/>
        </p:nvSpPr>
        <p:spPr>
          <a:xfrm>
            <a:off x="4786313" y="3703253"/>
            <a:ext cx="57150" cy="14288"/>
          </a:xfrm>
          <a:prstGeom prst="rect">
            <a:avLst/>
          </a:prstGeom>
          <a:solidFill>
            <a:srgbClr val="0047AB"/>
          </a:solidFill>
          <a:ln/>
        </p:spPr>
        <p:txBody>
          <a:bodyPr/>
          <a:lstStyle/>
          <a:p>
            <a:endParaRPr lang="en-US"/>
          </a:p>
        </p:txBody>
      </p:sp>
      <p:sp>
        <p:nvSpPr>
          <p:cNvPr id="14" name="Text 10"/>
          <p:cNvSpPr/>
          <p:nvPr/>
        </p:nvSpPr>
        <p:spPr>
          <a:xfrm>
            <a:off x="4786313" y="3631816"/>
            <a:ext cx="3786188" cy="160009"/>
          </a:xfrm>
          <a:prstGeom prst="rect">
            <a:avLst/>
          </a:prstGeom>
          <a:noFill/>
          <a:ln/>
        </p:spPr>
        <p:txBody>
          <a:bodyPr wrap="none" lIns="170053" tIns="0" rIns="0" bIns="0" rtlCol="0" anchor="t">
            <a:spAutoFit/>
          </a:bodyPr>
          <a:lstStyle/>
          <a:p>
            <a:pPr marL="0" indent="0" algn="l">
              <a:lnSpc>
                <a:spcPts val="1300"/>
              </a:lnSpc>
              <a:buNone/>
            </a:pPr>
            <a:r>
              <a:rPr lang="en-US" sz="727" dirty="0">
                <a:solidFill>
                  <a:srgbClr val="4A4A4A"/>
                </a:solidFill>
                <a:latin typeface="Noto Sans" pitchFamily="34" charset="0"/>
                <a:ea typeface="Noto Sans" pitchFamily="34" charset="-122"/>
                <a:cs typeface="Noto Sans" pitchFamily="34" charset="-120"/>
              </a:rPr>
              <a:t>Product R&amp;D for therapeutics, nutraceuticals, and cosmetics</a:t>
            </a:r>
            <a:endParaRPr lang="en-US" sz="727" dirty="0"/>
          </a:p>
        </p:txBody>
      </p:sp>
      <p:sp>
        <p:nvSpPr>
          <p:cNvPr id="15" name="Shape 11"/>
          <p:cNvSpPr/>
          <p:nvPr/>
        </p:nvSpPr>
        <p:spPr>
          <a:xfrm>
            <a:off x="4786313" y="3920412"/>
            <a:ext cx="57150" cy="14288"/>
          </a:xfrm>
          <a:prstGeom prst="rect">
            <a:avLst/>
          </a:prstGeom>
          <a:solidFill>
            <a:srgbClr val="0047AB"/>
          </a:solidFill>
          <a:ln/>
        </p:spPr>
        <p:txBody>
          <a:bodyPr/>
          <a:lstStyle/>
          <a:p>
            <a:endParaRPr lang="en-US"/>
          </a:p>
        </p:txBody>
      </p:sp>
      <p:sp>
        <p:nvSpPr>
          <p:cNvPr id="16" name="Text 12"/>
          <p:cNvSpPr/>
          <p:nvPr/>
        </p:nvSpPr>
        <p:spPr>
          <a:xfrm>
            <a:off x="4786313" y="3848974"/>
            <a:ext cx="3786188" cy="160009"/>
          </a:xfrm>
          <a:prstGeom prst="rect">
            <a:avLst/>
          </a:prstGeom>
          <a:noFill/>
          <a:ln/>
        </p:spPr>
        <p:txBody>
          <a:bodyPr wrap="none" lIns="170053" tIns="0" rIns="0" bIns="0" rtlCol="0" anchor="t">
            <a:spAutoFit/>
          </a:bodyPr>
          <a:lstStyle/>
          <a:p>
            <a:pPr marL="0" indent="0" algn="l">
              <a:lnSpc>
                <a:spcPts val="1300"/>
              </a:lnSpc>
              <a:buNone/>
            </a:pPr>
            <a:r>
              <a:rPr lang="en-US" sz="727" dirty="0">
                <a:solidFill>
                  <a:srgbClr val="4A4A4A"/>
                </a:solidFill>
                <a:latin typeface="Noto Sans" pitchFamily="34" charset="0"/>
                <a:ea typeface="Noto Sans" pitchFamily="34" charset="-122"/>
                <a:cs typeface="Noto Sans" pitchFamily="34" charset="-120"/>
              </a:rPr>
              <a:t>Regulatory submissions to FDA and DEA</a:t>
            </a:r>
            <a:endParaRPr lang="en-US" sz="727" dirty="0"/>
          </a:p>
        </p:txBody>
      </p:sp>
      <p:sp>
        <p:nvSpPr>
          <p:cNvPr id="17" name="Shape 13"/>
          <p:cNvSpPr/>
          <p:nvPr/>
        </p:nvSpPr>
        <p:spPr>
          <a:xfrm>
            <a:off x="4786313" y="4137571"/>
            <a:ext cx="57150" cy="14288"/>
          </a:xfrm>
          <a:prstGeom prst="rect">
            <a:avLst/>
          </a:prstGeom>
          <a:solidFill>
            <a:srgbClr val="0047AB"/>
          </a:solidFill>
          <a:ln/>
        </p:spPr>
        <p:txBody>
          <a:bodyPr/>
          <a:lstStyle/>
          <a:p>
            <a:endParaRPr lang="en-US"/>
          </a:p>
        </p:txBody>
      </p:sp>
      <p:sp>
        <p:nvSpPr>
          <p:cNvPr id="18" name="Text 14"/>
          <p:cNvSpPr/>
          <p:nvPr/>
        </p:nvSpPr>
        <p:spPr>
          <a:xfrm>
            <a:off x="4786313" y="4066133"/>
            <a:ext cx="3786188" cy="160009"/>
          </a:xfrm>
          <a:prstGeom prst="rect">
            <a:avLst/>
          </a:prstGeom>
          <a:noFill/>
          <a:ln/>
        </p:spPr>
        <p:txBody>
          <a:bodyPr wrap="none" lIns="170053" tIns="0" rIns="0" bIns="0" rtlCol="0" anchor="t">
            <a:spAutoFit/>
          </a:bodyPr>
          <a:lstStyle/>
          <a:p>
            <a:pPr marL="0" indent="0" algn="l">
              <a:lnSpc>
                <a:spcPts val="1300"/>
              </a:lnSpc>
              <a:buNone/>
            </a:pPr>
            <a:r>
              <a:rPr lang="en-US" sz="727" dirty="0">
                <a:solidFill>
                  <a:srgbClr val="4A4A4A"/>
                </a:solidFill>
                <a:latin typeface="Noto Sans" pitchFamily="34" charset="0"/>
                <a:ea typeface="Noto Sans" pitchFamily="34" charset="-122"/>
                <a:cs typeface="Noto Sans" pitchFamily="34" charset="-120"/>
              </a:rPr>
              <a:t>Commercial strategy and market positioning</a:t>
            </a:r>
            <a:endParaRPr lang="en-US" sz="727" dirty="0"/>
          </a:p>
        </p:txBody>
      </p:sp>
      <p:sp>
        <p:nvSpPr>
          <p:cNvPr id="19" name="Shape 15"/>
          <p:cNvSpPr/>
          <p:nvPr/>
        </p:nvSpPr>
        <p:spPr>
          <a:xfrm>
            <a:off x="4786313" y="4354730"/>
            <a:ext cx="57150" cy="14288"/>
          </a:xfrm>
          <a:prstGeom prst="rect">
            <a:avLst/>
          </a:prstGeom>
          <a:solidFill>
            <a:srgbClr val="0047AB"/>
          </a:solidFill>
          <a:ln/>
        </p:spPr>
        <p:txBody>
          <a:bodyPr/>
          <a:lstStyle/>
          <a:p>
            <a:endParaRPr lang="en-US"/>
          </a:p>
        </p:txBody>
      </p:sp>
      <p:sp>
        <p:nvSpPr>
          <p:cNvPr id="20" name="Text 16"/>
          <p:cNvSpPr/>
          <p:nvPr/>
        </p:nvSpPr>
        <p:spPr>
          <a:xfrm>
            <a:off x="4786313" y="4283292"/>
            <a:ext cx="3786188" cy="159787"/>
          </a:xfrm>
          <a:prstGeom prst="rect">
            <a:avLst/>
          </a:prstGeom>
          <a:noFill/>
          <a:ln/>
        </p:spPr>
        <p:txBody>
          <a:bodyPr wrap="square" lIns="170053" tIns="0" rIns="0" bIns="0" rtlCol="0" anchor="t">
            <a:spAutoFit/>
          </a:bodyPr>
          <a:lstStyle/>
          <a:p>
            <a:pPr marL="0" indent="0" algn="l">
              <a:lnSpc>
                <a:spcPts val="1300"/>
              </a:lnSpc>
              <a:buNone/>
            </a:pPr>
            <a:r>
              <a:rPr lang="en-US" sz="1000" b="1" dirty="0">
                <a:solidFill>
                  <a:srgbClr val="0047AB"/>
                </a:solidFill>
                <a:latin typeface="Noto Sans" pitchFamily="34" charset="0"/>
                <a:ea typeface="Noto Sans" pitchFamily="34" charset="-122"/>
                <a:cs typeface="Noto Sans" pitchFamily="34" charset="-120"/>
              </a:rPr>
              <a:t>99% </a:t>
            </a:r>
            <a:r>
              <a:rPr lang="en-US" sz="727" dirty="0">
                <a:solidFill>
                  <a:srgbClr val="4A4A4A"/>
                </a:solidFill>
                <a:latin typeface="Noto Sans" pitchFamily="34" charset="0"/>
                <a:ea typeface="Noto Sans" pitchFamily="34" charset="-122"/>
                <a:cs typeface="Noto Sans" pitchFamily="34" charset="-120"/>
              </a:rPr>
              <a:t>control of SIGMA's GMP/ISO-certified manufacturing capacity</a:t>
            </a:r>
            <a:endParaRPr lang="en-US" sz="1193" dirty="0"/>
          </a:p>
        </p:txBody>
      </p:sp>
      <p:sp>
        <p:nvSpPr>
          <p:cNvPr id="21" name="Text 17"/>
          <p:cNvSpPr/>
          <p:nvPr/>
        </p:nvSpPr>
        <p:spPr>
          <a:xfrm>
            <a:off x="4786313" y="4971938"/>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Executed Products</a:t>
            </a:r>
            <a:endParaRPr lang="en-US" sz="584" dirty="0"/>
          </a:p>
        </p:txBody>
      </p:sp>
      <p:sp>
        <p:nvSpPr>
          <p:cNvPr id="22" name="Text 18"/>
          <p:cNvSpPr/>
          <p:nvPr/>
        </p:nvSpPr>
        <p:spPr>
          <a:xfrm>
            <a:off x="4786313" y="5186251"/>
            <a:ext cx="3786188"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1A1A"/>
                </a:solidFill>
                <a:latin typeface="Noto Sans" pitchFamily="34" charset="0"/>
                <a:ea typeface="Noto Sans" pitchFamily="34" charset="-122"/>
                <a:cs typeface="Noto Sans" pitchFamily="34" charset="-120"/>
              </a:rPr>
              <a:t>FDA-Registered Formulations</a:t>
            </a:r>
            <a:endParaRPr lang="en-US" sz="683" dirty="0"/>
          </a:p>
        </p:txBody>
      </p:sp>
      <p:sp>
        <p:nvSpPr>
          <p:cNvPr id="23" name="Text 19"/>
          <p:cNvSpPr/>
          <p:nvPr/>
        </p:nvSpPr>
        <p:spPr>
          <a:xfrm>
            <a:off x="4786313" y="5393420"/>
            <a:ext cx="3786188" cy="300038"/>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Coca-Lief, ELIXIR, and other proprietary formulations demonstrating seamless regulatory compliance and rapid product development</a:t>
            </a:r>
            <a:endParaRPr lang="en-US" sz="727"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9625"/>
            <a:ext cx="9144000" cy="5552005"/>
          </a:xfrm>
          <a:prstGeom prst="rect">
            <a:avLst/>
          </a:prstGeom>
        </p:spPr>
      </p:pic>
      <p:sp>
        <p:nvSpPr>
          <p:cNvPr id="3" name="Text 0"/>
          <p:cNvSpPr/>
          <p:nvPr/>
        </p:nvSpPr>
        <p:spPr>
          <a:xfrm>
            <a:off x="571500" y="428625"/>
            <a:ext cx="800100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Biotech Impact &amp; Consolidation</a:t>
            </a:r>
            <a:endParaRPr lang="en-US" sz="1602" dirty="0"/>
          </a:p>
        </p:txBody>
      </p:sp>
      <p:sp>
        <p:nvSpPr>
          <p:cNvPr id="4" name="Text 1"/>
          <p:cNvSpPr/>
          <p:nvPr/>
        </p:nvSpPr>
        <p:spPr>
          <a:xfrm>
            <a:off x="571500" y="828675"/>
            <a:ext cx="8001000" cy="214313"/>
          </a:xfrm>
          <a:prstGeom prst="rect">
            <a:avLst/>
          </a:prstGeom>
          <a:noFill/>
          <a:ln/>
        </p:spPr>
        <p:txBody>
          <a:bodyPr wrap="none" lIns="0" tIns="0" rIns="0" bIns="0" rtlCol="0" anchor="t">
            <a:spAutoFit/>
          </a:bodyPr>
          <a:lstStyle/>
          <a:p>
            <a:pPr marL="0" indent="0" algn="l">
              <a:lnSpc>
                <a:spcPts val="1700"/>
              </a:lnSpc>
              <a:buNone/>
            </a:pPr>
            <a:r>
              <a:rPr lang="en-US" sz="1050" dirty="0">
                <a:solidFill>
                  <a:srgbClr val="4A4A4A"/>
                </a:solidFill>
                <a:latin typeface="Noto Sans" pitchFamily="34" charset="0"/>
                <a:ea typeface="Noto Sans" pitchFamily="34" charset="-122"/>
                <a:cs typeface="Noto Sans" pitchFamily="34" charset="-120"/>
              </a:rPr>
              <a:t>Seamless Execution: Rapid Development Meets Compliance</a:t>
            </a:r>
            <a:endParaRPr lang="en-US" sz="1050" dirty="0"/>
          </a:p>
        </p:txBody>
      </p:sp>
      <p:sp>
        <p:nvSpPr>
          <p:cNvPr id="5" name="Text 2"/>
          <p:cNvSpPr/>
          <p:nvPr/>
        </p:nvSpPr>
        <p:spPr>
          <a:xfrm>
            <a:off x="571500" y="1548715"/>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GMP-Certified Manufacturing</a:t>
            </a:r>
            <a:endParaRPr lang="en-US" sz="584" dirty="0"/>
          </a:p>
        </p:txBody>
      </p:sp>
      <p:pic>
        <p:nvPicPr>
          <p:cNvPr id="6" name="Image 1" descr="preencoded.png"/>
          <p:cNvPicPr>
            <a:picLocks noChangeAspect="1"/>
          </p:cNvPicPr>
          <p:nvPr/>
        </p:nvPicPr>
        <p:blipFill>
          <a:blip r:embed="rId4"/>
          <a:stretch>
            <a:fillRect/>
          </a:stretch>
        </p:blipFill>
        <p:spPr>
          <a:xfrm>
            <a:off x="692944" y="1913046"/>
            <a:ext cx="3543300" cy="2614613"/>
          </a:xfrm>
          <a:prstGeom prst="rect">
            <a:avLst/>
          </a:prstGeom>
        </p:spPr>
      </p:pic>
      <p:sp>
        <p:nvSpPr>
          <p:cNvPr id="7" name="Text 3"/>
          <p:cNvSpPr/>
          <p:nvPr/>
        </p:nvSpPr>
        <p:spPr>
          <a:xfrm>
            <a:off x="571500" y="4763402"/>
            <a:ext cx="3786188" cy="239985"/>
          </a:xfrm>
          <a:prstGeom prst="rect">
            <a:avLst/>
          </a:prstGeom>
          <a:noFill/>
          <a:ln/>
        </p:spPr>
        <p:txBody>
          <a:bodyPr wrap="square" lIns="0" tIns="0" rIns="0" bIns="0" rtlCol="0" anchor="t">
            <a:spAutoFit/>
          </a:bodyPr>
          <a:lstStyle/>
          <a:p>
            <a:pPr marL="0" indent="0" algn="l">
              <a:lnSpc>
                <a:spcPts val="900"/>
              </a:lnSpc>
              <a:buNone/>
            </a:pPr>
            <a:r>
              <a:rPr lang="en-US" sz="621" dirty="0">
                <a:solidFill>
                  <a:srgbClr val="4A4A4A"/>
                </a:solidFill>
                <a:latin typeface="Noto Sans" pitchFamily="34" charset="0"/>
                <a:ea typeface="Noto Sans" pitchFamily="34" charset="-122"/>
                <a:cs typeface="Noto Sans" pitchFamily="34" charset="-120"/>
              </a:rPr>
              <a:t>SIGMA's ISO and GMP-certified facilities provide pharmaceutical-grade production capabilities with significant expansion capacity</a:t>
            </a:r>
            <a:endParaRPr lang="en-US" sz="621" dirty="0"/>
          </a:p>
        </p:txBody>
      </p:sp>
      <p:sp>
        <p:nvSpPr>
          <p:cNvPr id="8" name="Text 4"/>
          <p:cNvSpPr/>
          <p:nvPr/>
        </p:nvSpPr>
        <p:spPr>
          <a:xfrm>
            <a:off x="4786312" y="1429484"/>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2025 Merger Overview</a:t>
            </a:r>
            <a:endParaRPr lang="en-US" sz="584" dirty="0"/>
          </a:p>
        </p:txBody>
      </p:sp>
      <p:sp>
        <p:nvSpPr>
          <p:cNvPr id="9" name="Text 5"/>
          <p:cNvSpPr/>
          <p:nvPr/>
        </p:nvSpPr>
        <p:spPr>
          <a:xfrm>
            <a:off x="4797028" y="1636653"/>
            <a:ext cx="3786188" cy="701410"/>
          </a:xfrm>
          <a:prstGeom prst="rect">
            <a:avLst/>
          </a:prstGeom>
          <a:noFill/>
          <a:ln/>
        </p:spPr>
        <p:txBody>
          <a:bodyPr wrap="square" lIns="0" tIns="0" rIns="0" bIns="0" rtlCol="0" anchor="t">
            <a:spAutoFit/>
          </a:bodyPr>
          <a:lstStyle/>
          <a:p>
            <a:pPr>
              <a:lnSpc>
                <a:spcPts val="1400"/>
              </a:lnSpc>
            </a:pPr>
            <a:r>
              <a:rPr lang="en-US" sz="834" dirty="0">
                <a:solidFill>
                  <a:srgbClr val="4A4A4A"/>
                </a:solidFill>
                <a:latin typeface="Noto Sans" pitchFamily="34" charset="0"/>
                <a:ea typeface="Noto Sans" pitchFamily="34" charset="-122"/>
                <a:cs typeface="Noto Sans" pitchFamily="34" charset="-120"/>
              </a:rPr>
              <a:t>The KRTL Biotech and SIGMA Corp merger executed in September of 2025, created a vertically integrated pharmaceutical structure that provides end-to-end oversight from product development through GMP-compliant manufacturing. </a:t>
            </a:r>
            <a:endParaRPr lang="en-US" sz="834" dirty="0"/>
          </a:p>
        </p:txBody>
      </p:sp>
      <p:sp>
        <p:nvSpPr>
          <p:cNvPr id="10" name="Text 6"/>
          <p:cNvSpPr/>
          <p:nvPr/>
        </p:nvSpPr>
        <p:spPr>
          <a:xfrm>
            <a:off x="4786313" y="2645978"/>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Key Metrics</a:t>
            </a:r>
            <a:endParaRPr lang="en-US" sz="584" dirty="0"/>
          </a:p>
        </p:txBody>
      </p:sp>
      <p:sp>
        <p:nvSpPr>
          <p:cNvPr id="11" name="Text 7"/>
          <p:cNvSpPr/>
          <p:nvPr/>
        </p:nvSpPr>
        <p:spPr>
          <a:xfrm>
            <a:off x="4929188" y="2888866"/>
            <a:ext cx="3643313"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Current Capacity</a:t>
            </a:r>
            <a:endParaRPr lang="en-US" sz="584" dirty="0"/>
          </a:p>
        </p:txBody>
      </p:sp>
      <p:sp>
        <p:nvSpPr>
          <p:cNvPr id="12" name="Text 8"/>
          <p:cNvSpPr/>
          <p:nvPr/>
        </p:nvSpPr>
        <p:spPr>
          <a:xfrm>
            <a:off x="4929188" y="3046028"/>
            <a:ext cx="3643313" cy="300038"/>
          </a:xfrm>
          <a:prstGeom prst="rect">
            <a:avLst/>
          </a:prstGeom>
          <a:noFill/>
          <a:ln/>
        </p:spPr>
        <p:txBody>
          <a:bodyPr wrap="none" lIns="0" tIns="0" rIns="0" bIns="0" rtlCol="0" anchor="t">
            <a:spAutoFit/>
          </a:bodyPr>
          <a:lstStyle/>
          <a:p>
            <a:pPr marL="0" indent="0" algn="l">
              <a:lnSpc>
                <a:spcPts val="2400"/>
              </a:lnSpc>
              <a:buNone/>
            </a:pPr>
            <a:r>
              <a:rPr lang="en-US" sz="1397" b="1" dirty="0">
                <a:solidFill>
                  <a:srgbClr val="1A1A1A"/>
                </a:solidFill>
                <a:latin typeface="Noto Sans" pitchFamily="34" charset="0"/>
                <a:ea typeface="Noto Sans" pitchFamily="34" charset="-122"/>
                <a:cs typeface="Noto Sans" pitchFamily="34" charset="-120"/>
              </a:rPr>
              <a:t>40%</a:t>
            </a:r>
            <a:endParaRPr lang="en-US" sz="1397" dirty="0"/>
          </a:p>
        </p:txBody>
      </p:sp>
      <p:sp>
        <p:nvSpPr>
          <p:cNvPr id="13" name="Text 9"/>
          <p:cNvSpPr/>
          <p:nvPr/>
        </p:nvSpPr>
        <p:spPr>
          <a:xfrm>
            <a:off x="4929188" y="3374641"/>
            <a:ext cx="3643313" cy="140001"/>
          </a:xfrm>
          <a:prstGeom prst="rect">
            <a:avLst/>
          </a:prstGeom>
          <a:noFill/>
          <a:ln/>
        </p:spPr>
        <p:txBody>
          <a:bodyPr wrap="none" lIns="0" tIns="0" rIns="0" bIns="0" rtlCol="0" anchor="t">
            <a:spAutoFit/>
          </a:bodyPr>
          <a:lstStyle/>
          <a:p>
            <a:pPr marL="0" indent="0" algn="l">
              <a:lnSpc>
                <a:spcPts val="1100"/>
              </a:lnSpc>
              <a:buNone/>
            </a:pPr>
            <a:r>
              <a:rPr lang="en-US" sz="727" dirty="0">
                <a:solidFill>
                  <a:srgbClr val="4A4A4A"/>
                </a:solidFill>
                <a:latin typeface="Noto Sans" pitchFamily="34" charset="0"/>
                <a:ea typeface="Noto Sans" pitchFamily="34" charset="-122"/>
                <a:cs typeface="Noto Sans" pitchFamily="34" charset="-120"/>
              </a:rPr>
              <a:t>Substantial headroom for expansion without additional capital investment</a:t>
            </a:r>
            <a:endParaRPr lang="en-US" sz="727" dirty="0"/>
          </a:p>
        </p:txBody>
      </p:sp>
      <p:sp>
        <p:nvSpPr>
          <p:cNvPr id="14" name="Text 10"/>
          <p:cNvSpPr/>
          <p:nvPr/>
        </p:nvSpPr>
        <p:spPr>
          <a:xfrm>
            <a:off x="4929188" y="3686091"/>
            <a:ext cx="3643313"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SIGMA Revenue</a:t>
            </a:r>
            <a:endParaRPr lang="en-US" sz="584" dirty="0"/>
          </a:p>
        </p:txBody>
      </p:sp>
      <p:sp>
        <p:nvSpPr>
          <p:cNvPr id="15" name="Text 11"/>
          <p:cNvSpPr/>
          <p:nvPr/>
        </p:nvSpPr>
        <p:spPr>
          <a:xfrm>
            <a:off x="4929188" y="3843254"/>
            <a:ext cx="1112484" cy="277897"/>
          </a:xfrm>
          <a:prstGeom prst="rect">
            <a:avLst/>
          </a:prstGeom>
          <a:noFill/>
          <a:ln/>
        </p:spPr>
        <p:txBody>
          <a:bodyPr wrap="none" lIns="0" tIns="0" rIns="0" bIns="0" rtlCol="0" anchor="t">
            <a:spAutoFit/>
          </a:bodyPr>
          <a:lstStyle/>
          <a:p>
            <a:pPr marL="0" indent="0" algn="l">
              <a:lnSpc>
                <a:spcPts val="2400"/>
              </a:lnSpc>
              <a:buNone/>
            </a:pPr>
            <a:r>
              <a:rPr lang="en-US" sz="1397" b="1" dirty="0">
                <a:solidFill>
                  <a:srgbClr val="1A1A1A"/>
                </a:solidFill>
                <a:latin typeface="Noto Sans" pitchFamily="34" charset="0"/>
                <a:ea typeface="Noto Sans" pitchFamily="34" charset="-122"/>
                <a:cs typeface="Noto Sans" pitchFamily="34" charset="-120"/>
              </a:rPr>
              <a:t>$19.7 Million</a:t>
            </a:r>
            <a:endParaRPr lang="en-US" sz="1397" dirty="0"/>
          </a:p>
        </p:txBody>
      </p:sp>
      <p:sp>
        <p:nvSpPr>
          <p:cNvPr id="16" name="Text 12"/>
          <p:cNvSpPr/>
          <p:nvPr/>
        </p:nvSpPr>
        <p:spPr>
          <a:xfrm>
            <a:off x="4929188" y="4171866"/>
            <a:ext cx="4126130" cy="130292"/>
          </a:xfrm>
          <a:prstGeom prst="rect">
            <a:avLst/>
          </a:prstGeom>
          <a:noFill/>
          <a:ln/>
        </p:spPr>
        <p:txBody>
          <a:bodyPr wrap="none" lIns="0" tIns="0" rIns="0" bIns="0" rtlCol="0" anchor="t">
            <a:spAutoFit/>
          </a:bodyPr>
          <a:lstStyle/>
          <a:p>
            <a:pPr marL="0" indent="0" algn="l">
              <a:lnSpc>
                <a:spcPts val="1100"/>
              </a:lnSpc>
              <a:buNone/>
            </a:pPr>
            <a:r>
              <a:rPr lang="en-US" sz="727" dirty="0">
                <a:solidFill>
                  <a:srgbClr val="4A4A4A"/>
                </a:solidFill>
                <a:latin typeface="Noto Sans" pitchFamily="34" charset="0"/>
                <a:ea typeface="Noto Sans" pitchFamily="34" charset="-122"/>
                <a:cs typeface="Noto Sans" pitchFamily="34" charset="-120"/>
              </a:rPr>
              <a:t>Sales for the six months ended September 30, 2025, with potential to double within two years</a:t>
            </a:r>
            <a:endParaRPr lang="en-US" sz="727" dirty="0"/>
          </a:p>
        </p:txBody>
      </p:sp>
      <p:sp>
        <p:nvSpPr>
          <p:cNvPr id="17" name="Text 13"/>
          <p:cNvSpPr/>
          <p:nvPr/>
        </p:nvSpPr>
        <p:spPr>
          <a:xfrm>
            <a:off x="4929188" y="4483317"/>
            <a:ext cx="3643313"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KRTL Ownership</a:t>
            </a:r>
            <a:endParaRPr lang="en-US" sz="584" dirty="0"/>
          </a:p>
        </p:txBody>
      </p:sp>
      <p:sp>
        <p:nvSpPr>
          <p:cNvPr id="18" name="Text 14"/>
          <p:cNvSpPr/>
          <p:nvPr/>
        </p:nvSpPr>
        <p:spPr>
          <a:xfrm>
            <a:off x="4929188" y="4640480"/>
            <a:ext cx="3643313" cy="300038"/>
          </a:xfrm>
          <a:prstGeom prst="rect">
            <a:avLst/>
          </a:prstGeom>
          <a:noFill/>
          <a:ln/>
        </p:spPr>
        <p:txBody>
          <a:bodyPr wrap="none" lIns="0" tIns="0" rIns="0" bIns="0" rtlCol="0" anchor="t">
            <a:spAutoFit/>
          </a:bodyPr>
          <a:lstStyle/>
          <a:p>
            <a:pPr marL="0" indent="0" algn="l">
              <a:lnSpc>
                <a:spcPts val="2400"/>
              </a:lnSpc>
              <a:buNone/>
            </a:pPr>
            <a:r>
              <a:rPr lang="en-US" sz="1397" b="1" dirty="0">
                <a:solidFill>
                  <a:srgbClr val="1A1A1A"/>
                </a:solidFill>
                <a:latin typeface="Noto Sans" pitchFamily="34" charset="0"/>
                <a:ea typeface="Noto Sans" pitchFamily="34" charset="-122"/>
                <a:cs typeface="Noto Sans" pitchFamily="34" charset="-120"/>
              </a:rPr>
              <a:t>99%</a:t>
            </a:r>
            <a:endParaRPr lang="en-US" sz="1397" dirty="0"/>
          </a:p>
        </p:txBody>
      </p:sp>
      <p:sp>
        <p:nvSpPr>
          <p:cNvPr id="19" name="Text 15"/>
          <p:cNvSpPr/>
          <p:nvPr/>
        </p:nvSpPr>
        <p:spPr>
          <a:xfrm>
            <a:off x="4929188" y="4969092"/>
            <a:ext cx="3643313" cy="140001"/>
          </a:xfrm>
          <a:prstGeom prst="rect">
            <a:avLst/>
          </a:prstGeom>
          <a:noFill/>
          <a:ln/>
        </p:spPr>
        <p:txBody>
          <a:bodyPr wrap="none" lIns="0" tIns="0" rIns="0" bIns="0" rtlCol="0" anchor="t">
            <a:spAutoFit/>
          </a:bodyPr>
          <a:lstStyle/>
          <a:p>
            <a:pPr marL="0" indent="0" algn="l">
              <a:lnSpc>
                <a:spcPts val="1100"/>
              </a:lnSpc>
              <a:buNone/>
            </a:pPr>
            <a:r>
              <a:rPr lang="en-US" sz="727" dirty="0">
                <a:solidFill>
                  <a:srgbClr val="4A4A4A"/>
                </a:solidFill>
                <a:latin typeface="Noto Sans" pitchFamily="34" charset="0"/>
                <a:ea typeface="Noto Sans" pitchFamily="34" charset="-122"/>
                <a:cs typeface="Noto Sans" pitchFamily="34" charset="-120"/>
              </a:rPr>
              <a:t>Control of SIGMA manufacturing capacity through Biotech subsidiary</a:t>
            </a:r>
            <a:endParaRPr lang="en-US" sz="727"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6324926"/>
          </a:xfrm>
          <a:prstGeom prst="rect">
            <a:avLst/>
          </a:prstGeom>
        </p:spPr>
      </p:pic>
      <p:sp>
        <p:nvSpPr>
          <p:cNvPr id="3" name="Text 0"/>
          <p:cNvSpPr/>
          <p:nvPr/>
        </p:nvSpPr>
        <p:spPr>
          <a:xfrm>
            <a:off x="571500" y="428625"/>
            <a:ext cx="800100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Vertical Integration: Four Critical Components</a:t>
            </a:r>
            <a:endParaRPr lang="en-US" sz="1602" dirty="0"/>
          </a:p>
        </p:txBody>
      </p:sp>
      <p:sp>
        <p:nvSpPr>
          <p:cNvPr id="4" name="Text 1"/>
          <p:cNvSpPr/>
          <p:nvPr/>
        </p:nvSpPr>
        <p:spPr>
          <a:xfrm>
            <a:off x="571500" y="1393031"/>
            <a:ext cx="3786188" cy="342900"/>
          </a:xfrm>
          <a:prstGeom prst="rect">
            <a:avLst/>
          </a:prstGeom>
          <a:noFill/>
          <a:ln/>
        </p:spPr>
        <p:txBody>
          <a:bodyPr wrap="none" lIns="0" tIns="0" rIns="0" bIns="0" rtlCol="0" anchor="t">
            <a:spAutoFit/>
          </a:bodyPr>
          <a:lstStyle/>
          <a:p>
            <a:pPr marL="0" indent="0" algn="l">
              <a:lnSpc>
                <a:spcPts val="2700"/>
              </a:lnSpc>
              <a:buNone/>
            </a:pPr>
            <a:r>
              <a:rPr lang="en-US" sz="2436" b="1" dirty="0">
                <a:solidFill>
                  <a:srgbClr val="C41E3A"/>
                </a:solidFill>
                <a:latin typeface="Noto Sans" pitchFamily="34" charset="0"/>
                <a:ea typeface="Noto Sans" pitchFamily="34" charset="-122"/>
                <a:cs typeface="Noto Sans" pitchFamily="34" charset="-120"/>
              </a:rPr>
              <a:t>01</a:t>
            </a:r>
            <a:endParaRPr lang="en-US" sz="2436" dirty="0"/>
          </a:p>
        </p:txBody>
      </p:sp>
      <p:sp>
        <p:nvSpPr>
          <p:cNvPr id="5" name="Text 2"/>
          <p:cNvSpPr/>
          <p:nvPr/>
        </p:nvSpPr>
        <p:spPr>
          <a:xfrm>
            <a:off x="571500" y="1850231"/>
            <a:ext cx="3786188" cy="257175"/>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1A1A1A"/>
                </a:solidFill>
                <a:latin typeface="Noto Sans" pitchFamily="34" charset="0"/>
                <a:ea typeface="Noto Sans" pitchFamily="34" charset="-122"/>
                <a:cs typeface="Noto Sans" pitchFamily="34" charset="-120"/>
              </a:rPr>
              <a:t>Regulatory Oversight</a:t>
            </a:r>
            <a:endParaRPr lang="en-US" sz="1193" dirty="0"/>
          </a:p>
        </p:txBody>
      </p:sp>
      <p:sp>
        <p:nvSpPr>
          <p:cNvPr id="6" name="Text 3"/>
          <p:cNvSpPr/>
          <p:nvPr/>
        </p:nvSpPr>
        <p:spPr>
          <a:xfrm>
            <a:off x="571500" y="2193131"/>
            <a:ext cx="3786188" cy="521874"/>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FDA compliance ensuring product safety and market access. Manages all regulatory submissions and maintains certification standards across U.S. and international markets.</a:t>
            </a:r>
            <a:endParaRPr lang="en-US" sz="834" dirty="0"/>
          </a:p>
        </p:txBody>
      </p:sp>
      <p:sp>
        <p:nvSpPr>
          <p:cNvPr id="7" name="Text 4"/>
          <p:cNvSpPr/>
          <p:nvPr/>
        </p:nvSpPr>
        <p:spPr>
          <a:xfrm>
            <a:off x="4786313" y="1393031"/>
            <a:ext cx="3786188" cy="342900"/>
          </a:xfrm>
          <a:prstGeom prst="rect">
            <a:avLst/>
          </a:prstGeom>
          <a:noFill/>
          <a:ln/>
        </p:spPr>
        <p:txBody>
          <a:bodyPr wrap="none" lIns="0" tIns="0" rIns="0" bIns="0" rtlCol="0" anchor="t">
            <a:spAutoFit/>
          </a:bodyPr>
          <a:lstStyle/>
          <a:p>
            <a:pPr marL="0" indent="0" algn="l">
              <a:lnSpc>
                <a:spcPts val="2700"/>
              </a:lnSpc>
              <a:buNone/>
            </a:pPr>
            <a:r>
              <a:rPr lang="en-US" sz="2436" b="1" dirty="0">
                <a:solidFill>
                  <a:srgbClr val="C41E3A"/>
                </a:solidFill>
                <a:latin typeface="Noto Sans" pitchFamily="34" charset="0"/>
                <a:ea typeface="Noto Sans" pitchFamily="34" charset="-122"/>
                <a:cs typeface="Noto Sans" pitchFamily="34" charset="-120"/>
              </a:rPr>
              <a:t>02</a:t>
            </a:r>
            <a:endParaRPr lang="en-US" sz="2436" dirty="0"/>
          </a:p>
        </p:txBody>
      </p:sp>
      <p:sp>
        <p:nvSpPr>
          <p:cNvPr id="8" name="Text 5"/>
          <p:cNvSpPr/>
          <p:nvPr/>
        </p:nvSpPr>
        <p:spPr>
          <a:xfrm>
            <a:off x="4786313" y="1850231"/>
            <a:ext cx="3640420" cy="232564"/>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1A1A1A"/>
                </a:solidFill>
                <a:latin typeface="Noto Sans" pitchFamily="34" charset="0"/>
                <a:ea typeface="Noto Sans" pitchFamily="34" charset="-122"/>
                <a:cs typeface="Noto Sans" pitchFamily="34" charset="-120"/>
              </a:rPr>
              <a:t>Certified Manufacturing Based in Latin America</a:t>
            </a:r>
            <a:endParaRPr lang="en-US" sz="1193" dirty="0"/>
          </a:p>
        </p:txBody>
      </p:sp>
      <p:sp>
        <p:nvSpPr>
          <p:cNvPr id="9" name="Text 6"/>
          <p:cNvSpPr/>
          <p:nvPr/>
        </p:nvSpPr>
        <p:spPr>
          <a:xfrm>
            <a:off x="4786313" y="2193131"/>
            <a:ext cx="3786188" cy="54859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GMP/ISO-certified production capabilities for scalable output. Provides pharmaceutical-grade manufacturing infrastructure with capacity for expansion across multiple product lines.</a:t>
            </a:r>
            <a:endParaRPr lang="en-US" sz="834" dirty="0"/>
          </a:p>
        </p:txBody>
      </p:sp>
      <p:sp>
        <p:nvSpPr>
          <p:cNvPr id="10" name="Text 7"/>
          <p:cNvSpPr/>
          <p:nvPr/>
        </p:nvSpPr>
        <p:spPr>
          <a:xfrm>
            <a:off x="571500" y="3248927"/>
            <a:ext cx="3786188" cy="342900"/>
          </a:xfrm>
          <a:prstGeom prst="rect">
            <a:avLst/>
          </a:prstGeom>
          <a:noFill/>
          <a:ln/>
        </p:spPr>
        <p:txBody>
          <a:bodyPr wrap="none" lIns="0" tIns="0" rIns="0" bIns="0" rtlCol="0" anchor="t">
            <a:spAutoFit/>
          </a:bodyPr>
          <a:lstStyle/>
          <a:p>
            <a:pPr marL="0" indent="0" algn="l">
              <a:lnSpc>
                <a:spcPts val="2700"/>
              </a:lnSpc>
              <a:buNone/>
            </a:pPr>
            <a:r>
              <a:rPr lang="en-US" sz="2436" b="1" dirty="0">
                <a:solidFill>
                  <a:srgbClr val="C41E3A"/>
                </a:solidFill>
                <a:latin typeface="Noto Sans" pitchFamily="34" charset="0"/>
                <a:ea typeface="Noto Sans" pitchFamily="34" charset="-122"/>
                <a:cs typeface="Noto Sans" pitchFamily="34" charset="-120"/>
              </a:rPr>
              <a:t>03</a:t>
            </a:r>
            <a:endParaRPr lang="en-US" sz="2436" dirty="0"/>
          </a:p>
        </p:txBody>
      </p:sp>
      <p:sp>
        <p:nvSpPr>
          <p:cNvPr id="11" name="Text 8"/>
          <p:cNvSpPr/>
          <p:nvPr/>
        </p:nvSpPr>
        <p:spPr>
          <a:xfrm>
            <a:off x="571500" y="3706127"/>
            <a:ext cx="3786188" cy="257175"/>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1A1A1A"/>
                </a:solidFill>
                <a:latin typeface="Noto Sans" pitchFamily="34" charset="0"/>
                <a:ea typeface="Noto Sans" pitchFamily="34" charset="-122"/>
                <a:cs typeface="Noto Sans" pitchFamily="34" charset="-120"/>
              </a:rPr>
              <a:t>Global Logistics</a:t>
            </a:r>
            <a:endParaRPr lang="en-US" sz="1193" dirty="0"/>
          </a:p>
        </p:txBody>
      </p:sp>
      <p:sp>
        <p:nvSpPr>
          <p:cNvPr id="12" name="Text 9"/>
          <p:cNvSpPr/>
          <p:nvPr/>
        </p:nvSpPr>
        <p:spPr>
          <a:xfrm>
            <a:off x="571500" y="4049027"/>
            <a:ext cx="3786188" cy="54859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Cross-border distribution and export management infrastructure. Enables seamless product movement across international markets with full supply chain transparency and control.</a:t>
            </a:r>
            <a:endParaRPr lang="en-US" sz="834" dirty="0"/>
          </a:p>
        </p:txBody>
      </p:sp>
      <p:sp>
        <p:nvSpPr>
          <p:cNvPr id="13" name="Text 10"/>
          <p:cNvSpPr/>
          <p:nvPr/>
        </p:nvSpPr>
        <p:spPr>
          <a:xfrm>
            <a:off x="4786313" y="3248927"/>
            <a:ext cx="3786188" cy="342900"/>
          </a:xfrm>
          <a:prstGeom prst="rect">
            <a:avLst/>
          </a:prstGeom>
          <a:noFill/>
          <a:ln/>
        </p:spPr>
        <p:txBody>
          <a:bodyPr wrap="none" lIns="0" tIns="0" rIns="0" bIns="0" rtlCol="0" anchor="t">
            <a:spAutoFit/>
          </a:bodyPr>
          <a:lstStyle/>
          <a:p>
            <a:pPr marL="0" indent="0" algn="l">
              <a:lnSpc>
                <a:spcPts val="2700"/>
              </a:lnSpc>
              <a:buNone/>
            </a:pPr>
            <a:r>
              <a:rPr lang="en-US" sz="2436" b="1" dirty="0">
                <a:solidFill>
                  <a:srgbClr val="C41E3A"/>
                </a:solidFill>
                <a:latin typeface="Noto Sans" pitchFamily="34" charset="0"/>
                <a:ea typeface="Noto Sans" pitchFamily="34" charset="-122"/>
                <a:cs typeface="Noto Sans" pitchFamily="34" charset="-120"/>
              </a:rPr>
              <a:t>04</a:t>
            </a:r>
            <a:endParaRPr lang="en-US" sz="2436" dirty="0"/>
          </a:p>
        </p:txBody>
      </p:sp>
      <p:sp>
        <p:nvSpPr>
          <p:cNvPr id="14" name="Text 11"/>
          <p:cNvSpPr/>
          <p:nvPr/>
        </p:nvSpPr>
        <p:spPr>
          <a:xfrm>
            <a:off x="4786313" y="3706127"/>
            <a:ext cx="3786188" cy="257175"/>
          </a:xfrm>
          <a:prstGeom prst="rect">
            <a:avLst/>
          </a:prstGeom>
          <a:noFill/>
          <a:ln/>
        </p:spPr>
        <p:txBody>
          <a:bodyPr wrap="none" lIns="0" tIns="0" rIns="0" bIns="0" rtlCol="0" anchor="t">
            <a:spAutoFit/>
          </a:bodyPr>
          <a:lstStyle/>
          <a:p>
            <a:pPr marL="0" indent="0" algn="l">
              <a:lnSpc>
                <a:spcPts val="2000"/>
              </a:lnSpc>
              <a:buNone/>
            </a:pPr>
            <a:r>
              <a:rPr lang="en-US" sz="1193" b="1" dirty="0">
                <a:solidFill>
                  <a:srgbClr val="1A1A1A"/>
                </a:solidFill>
                <a:latin typeface="Noto Sans" pitchFamily="34" charset="0"/>
                <a:ea typeface="Noto Sans" pitchFamily="34" charset="-122"/>
                <a:cs typeface="Noto Sans" pitchFamily="34" charset="-120"/>
              </a:rPr>
              <a:t>Scientific Depth</a:t>
            </a:r>
            <a:endParaRPr lang="en-US" sz="1193" dirty="0"/>
          </a:p>
        </p:txBody>
      </p:sp>
      <p:sp>
        <p:nvSpPr>
          <p:cNvPr id="15" name="Text 12"/>
          <p:cNvSpPr/>
          <p:nvPr/>
        </p:nvSpPr>
        <p:spPr>
          <a:xfrm>
            <a:off x="4786313" y="4049027"/>
            <a:ext cx="3786188" cy="54859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Specialized expertise in product development and quality control. Combines research capabilities with analytical precision to ensure product efficacy and compliance throughout the development cycle.</a:t>
            </a:r>
            <a:endParaRPr lang="en-US" sz="834" dirty="0"/>
          </a:p>
        </p:txBody>
      </p:sp>
      <p:sp>
        <p:nvSpPr>
          <p:cNvPr id="16" name="Text 13"/>
          <p:cNvSpPr/>
          <p:nvPr/>
        </p:nvSpPr>
        <p:spPr>
          <a:xfrm>
            <a:off x="571500" y="5111967"/>
            <a:ext cx="1733680" cy="115866"/>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Merger Model Overview- Vertically Integrated</a:t>
            </a:r>
            <a:endParaRPr lang="en-US" sz="584" dirty="0"/>
          </a:p>
        </p:txBody>
      </p:sp>
      <p:sp>
        <p:nvSpPr>
          <p:cNvPr id="17" name="Text 14"/>
          <p:cNvSpPr/>
          <p:nvPr/>
        </p:nvSpPr>
        <p:spPr>
          <a:xfrm>
            <a:off x="571500" y="5326280"/>
            <a:ext cx="7143750" cy="521874"/>
          </a:xfrm>
          <a:prstGeom prst="rect">
            <a:avLst/>
          </a:prstGeom>
          <a:noFill/>
          <a:ln/>
        </p:spPr>
        <p:txBody>
          <a:bodyPr wrap="square" lIns="0" tIns="0" rIns="0" bIns="0" rtlCol="0" anchor="t">
            <a:spAutoFit/>
          </a:bodyPr>
          <a:lstStyle/>
          <a:p>
            <a:pPr>
              <a:lnSpc>
                <a:spcPts val="1400"/>
              </a:lnSpc>
            </a:pPr>
            <a:r>
              <a:rPr lang="en-US" sz="834" dirty="0">
                <a:solidFill>
                  <a:srgbClr val="4A4A4A"/>
                </a:solidFill>
                <a:latin typeface="Noto Sans" pitchFamily="34" charset="0"/>
                <a:ea typeface="Noto Sans" pitchFamily="34" charset="-122"/>
                <a:cs typeface="Noto Sans" pitchFamily="34" charset="-120"/>
              </a:rPr>
              <a:t>KRTL's vertical integration model combines regulatory oversight, certified manufacturing, global logistics, and scientific expertise to ensure rapid development, compliance, and scalability. This integrated approach is replicable across high-impact verticals including biotech, clean energy minerals, and pharmaceutical-grade commodities.</a:t>
            </a:r>
            <a:endParaRPr lang="en-US" sz="834"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1311"/>
            <a:ext cx="9144000" cy="5865019"/>
          </a:xfrm>
          <a:prstGeom prst="rect">
            <a:avLst/>
          </a:prstGeom>
        </p:spPr>
      </p:pic>
      <p:sp>
        <p:nvSpPr>
          <p:cNvPr id="3" name="Text 0"/>
          <p:cNvSpPr/>
          <p:nvPr/>
        </p:nvSpPr>
        <p:spPr>
          <a:xfrm>
            <a:off x="571500" y="428625"/>
            <a:ext cx="5830122" cy="313612"/>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KRTL International Corp. — Strategic Expansion Platform</a:t>
            </a:r>
            <a:endParaRPr lang="en-US" sz="1602" dirty="0"/>
          </a:p>
        </p:txBody>
      </p:sp>
      <p:sp>
        <p:nvSpPr>
          <p:cNvPr id="4" name="Text 1"/>
          <p:cNvSpPr/>
          <p:nvPr/>
        </p:nvSpPr>
        <p:spPr>
          <a:xfrm>
            <a:off x="571500" y="828675"/>
            <a:ext cx="8001000" cy="214313"/>
          </a:xfrm>
          <a:prstGeom prst="rect">
            <a:avLst/>
          </a:prstGeom>
          <a:noFill/>
          <a:ln/>
        </p:spPr>
        <p:txBody>
          <a:bodyPr wrap="none" lIns="0" tIns="0" rIns="0" bIns="0" rtlCol="0" anchor="t">
            <a:spAutoFit/>
          </a:bodyPr>
          <a:lstStyle/>
          <a:p>
            <a:pPr marL="0" indent="0" algn="l">
              <a:lnSpc>
                <a:spcPts val="1700"/>
              </a:lnSpc>
              <a:buNone/>
            </a:pPr>
            <a:r>
              <a:rPr lang="en-US" sz="1050" dirty="0">
                <a:solidFill>
                  <a:srgbClr val="0047AB"/>
                </a:solidFill>
                <a:latin typeface="Noto Sans" pitchFamily="34" charset="0"/>
                <a:ea typeface="Noto Sans" pitchFamily="34" charset="-122"/>
                <a:cs typeface="Noto Sans" pitchFamily="34" charset="-120"/>
              </a:rPr>
              <a:t>Logistics &amp; Strategic Ventures</a:t>
            </a:r>
            <a:endParaRPr lang="en-US" sz="1050" dirty="0"/>
          </a:p>
        </p:txBody>
      </p:sp>
      <p:pic>
        <p:nvPicPr>
          <p:cNvPr id="5" name="Image 1" descr="preencoded.png"/>
          <p:cNvPicPr>
            <a:picLocks noChangeAspect="1"/>
          </p:cNvPicPr>
          <p:nvPr/>
        </p:nvPicPr>
        <p:blipFill>
          <a:blip r:embed="rId4"/>
          <a:stretch>
            <a:fillRect/>
          </a:stretch>
        </p:blipFill>
        <p:spPr>
          <a:xfrm>
            <a:off x="685800" y="1328738"/>
            <a:ext cx="7772400" cy="1771650"/>
          </a:xfrm>
          <a:prstGeom prst="rect">
            <a:avLst/>
          </a:prstGeom>
        </p:spPr>
      </p:pic>
      <p:sp>
        <p:nvSpPr>
          <p:cNvPr id="6" name="Shape 2"/>
          <p:cNvSpPr/>
          <p:nvPr/>
        </p:nvSpPr>
        <p:spPr>
          <a:xfrm>
            <a:off x="571500" y="3443288"/>
            <a:ext cx="2476481" cy="185738"/>
          </a:xfrm>
          <a:prstGeom prst="rect">
            <a:avLst/>
          </a:prstGeom>
          <a:solidFill>
            <a:srgbClr val="0047AB"/>
          </a:solidFill>
          <a:ln/>
        </p:spPr>
        <p:txBody>
          <a:bodyPr/>
          <a:lstStyle/>
          <a:p>
            <a:endParaRPr lang="en-US"/>
          </a:p>
        </p:txBody>
      </p:sp>
      <p:sp>
        <p:nvSpPr>
          <p:cNvPr id="7" name="Text 3"/>
          <p:cNvSpPr/>
          <p:nvPr/>
        </p:nvSpPr>
        <p:spPr>
          <a:xfrm>
            <a:off x="571500" y="3443288"/>
            <a:ext cx="2476481" cy="185738"/>
          </a:xfrm>
          <a:prstGeom prst="rect">
            <a:avLst/>
          </a:prstGeom>
          <a:noFill/>
          <a:ln/>
        </p:spPr>
        <p:txBody>
          <a:bodyPr wrap="none" lIns="102108" tIns="34036" rIns="102108" bIns="34036" rtlCol="0" anchor="t">
            <a:spAutoFit/>
          </a:bodyPr>
          <a:lstStyle/>
          <a:p>
            <a:pPr marL="0" indent="0" algn="l">
              <a:lnSpc>
                <a:spcPts val="1000"/>
              </a:lnSpc>
              <a:buNone/>
            </a:pPr>
            <a:r>
              <a:rPr lang="en-US" sz="584" b="1" dirty="0">
                <a:solidFill>
                  <a:srgbClr val="FFFFFF"/>
                </a:solidFill>
                <a:latin typeface="Noto Sans" pitchFamily="34" charset="0"/>
                <a:ea typeface="Noto Sans" pitchFamily="34" charset="-122"/>
                <a:cs typeface="Noto Sans" pitchFamily="34" charset="-120"/>
              </a:rPr>
              <a:t>100% KRTL HOLDING</a:t>
            </a:r>
            <a:endParaRPr lang="en-US" sz="584" dirty="0"/>
          </a:p>
        </p:txBody>
      </p:sp>
      <p:sp>
        <p:nvSpPr>
          <p:cNvPr id="8" name="Text 4"/>
          <p:cNvSpPr/>
          <p:nvPr/>
        </p:nvSpPr>
        <p:spPr>
          <a:xfrm>
            <a:off x="571500" y="3714750"/>
            <a:ext cx="2476481" cy="185738"/>
          </a:xfrm>
          <a:prstGeom prst="rect">
            <a:avLst/>
          </a:prstGeom>
          <a:noFill/>
          <a:ln/>
        </p:spPr>
        <p:txBody>
          <a:bodyPr wrap="none" lIns="0" tIns="0" rIns="0" bIns="51054"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Strategic Mission</a:t>
            </a:r>
            <a:endParaRPr lang="en-US" sz="584" dirty="0"/>
          </a:p>
        </p:txBody>
      </p:sp>
      <p:sp>
        <p:nvSpPr>
          <p:cNvPr id="9" name="Text 5"/>
          <p:cNvSpPr/>
          <p:nvPr/>
        </p:nvSpPr>
        <p:spPr>
          <a:xfrm>
            <a:off x="571500" y="3986213"/>
            <a:ext cx="2476481" cy="615553"/>
          </a:xfrm>
          <a:prstGeom prst="rect">
            <a:avLst/>
          </a:prstGeom>
          <a:noFill/>
          <a:ln/>
        </p:spPr>
        <p:txBody>
          <a:bodyPr wrap="square" lIns="0" tIns="0" rIns="0" bIns="0" rtlCol="0" anchor="t">
            <a:spAutoFit/>
          </a:bodyPr>
          <a:lstStyle/>
          <a:p>
            <a:r>
              <a:rPr lang="en-US" sz="800" dirty="0"/>
              <a:t>KRTL International Corp. is the global expansion and trade subsidiary of KRTL Holding Group. It extends the vertically integrated model proven by KRTL Biotech and SIGMA into new sectors including certified mineral processing, international logistics, and cross-border consumer goods.</a:t>
            </a:r>
          </a:p>
        </p:txBody>
      </p:sp>
      <p:sp>
        <p:nvSpPr>
          <p:cNvPr id="10" name="Text 6"/>
          <p:cNvSpPr/>
          <p:nvPr/>
        </p:nvSpPr>
        <p:spPr>
          <a:xfrm>
            <a:off x="571500" y="4740548"/>
            <a:ext cx="2476481" cy="615553"/>
          </a:xfrm>
          <a:prstGeom prst="rect">
            <a:avLst/>
          </a:prstGeom>
          <a:noFill/>
          <a:ln/>
        </p:spPr>
        <p:txBody>
          <a:bodyPr wrap="square" lIns="0" tIns="0" rIns="0" bIns="0" rtlCol="0" anchor="t">
            <a:spAutoFit/>
          </a:bodyPr>
          <a:lstStyle/>
          <a:p>
            <a:r>
              <a:rPr lang="en-US" sz="800" dirty="0"/>
              <a:t>With 100% ownership under KRTL Holding, the subsidiary acts as both a consulting compliance gateway and commercialization engine, enabling KRTL to create strategic partnerships and  joint ventures across Latin America and North America.</a:t>
            </a:r>
          </a:p>
        </p:txBody>
      </p:sp>
      <p:sp>
        <p:nvSpPr>
          <p:cNvPr id="11" name="Text 7"/>
          <p:cNvSpPr/>
          <p:nvPr/>
        </p:nvSpPr>
        <p:spPr>
          <a:xfrm>
            <a:off x="3333731" y="3443288"/>
            <a:ext cx="2476509" cy="185738"/>
          </a:xfrm>
          <a:prstGeom prst="rect">
            <a:avLst/>
          </a:prstGeom>
          <a:noFill/>
          <a:ln/>
        </p:spPr>
        <p:txBody>
          <a:bodyPr wrap="none" lIns="0" tIns="0" rIns="0" bIns="51054"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Core Functions</a:t>
            </a:r>
            <a:endParaRPr lang="en-US" sz="584" dirty="0"/>
          </a:p>
        </p:txBody>
      </p:sp>
      <p:sp>
        <p:nvSpPr>
          <p:cNvPr id="12" name="Shape 8"/>
          <p:cNvSpPr/>
          <p:nvPr/>
        </p:nvSpPr>
        <p:spPr>
          <a:xfrm>
            <a:off x="3333731" y="3771900"/>
            <a:ext cx="42863" cy="14288"/>
          </a:xfrm>
          <a:prstGeom prst="rect">
            <a:avLst/>
          </a:prstGeom>
          <a:solidFill>
            <a:srgbClr val="C41E3A"/>
          </a:solidFill>
          <a:ln/>
        </p:spPr>
        <p:txBody>
          <a:bodyPr/>
          <a:lstStyle/>
          <a:p>
            <a:endParaRPr lang="en-US"/>
          </a:p>
        </p:txBody>
      </p:sp>
      <p:sp>
        <p:nvSpPr>
          <p:cNvPr id="13" name="Text 9"/>
          <p:cNvSpPr/>
          <p:nvPr/>
        </p:nvSpPr>
        <p:spPr>
          <a:xfrm>
            <a:off x="3448031" y="3721894"/>
            <a:ext cx="2150771" cy="246221"/>
          </a:xfrm>
          <a:prstGeom prst="rect">
            <a:avLst/>
          </a:prstGeom>
          <a:noFill/>
          <a:ln/>
        </p:spPr>
        <p:txBody>
          <a:bodyPr wrap="square" lIns="0" tIns="0" rIns="0" bIns="0" rtlCol="0" anchor="t">
            <a:spAutoFit/>
          </a:bodyPr>
          <a:lstStyle/>
          <a:p>
            <a:r>
              <a:rPr lang="en-US" sz="800" dirty="0"/>
              <a:t>U.S. government licensed (TTB-approved) for alcohol import and wholesale distribution</a:t>
            </a:r>
          </a:p>
        </p:txBody>
      </p:sp>
      <p:sp>
        <p:nvSpPr>
          <p:cNvPr id="14" name="Shape 10"/>
          <p:cNvSpPr/>
          <p:nvPr/>
        </p:nvSpPr>
        <p:spPr>
          <a:xfrm>
            <a:off x="3333731" y="4143375"/>
            <a:ext cx="42863" cy="14288"/>
          </a:xfrm>
          <a:prstGeom prst="rect">
            <a:avLst/>
          </a:prstGeom>
          <a:solidFill>
            <a:srgbClr val="C41E3A"/>
          </a:solidFill>
          <a:ln/>
        </p:spPr>
        <p:txBody>
          <a:bodyPr/>
          <a:lstStyle/>
          <a:p>
            <a:endParaRPr lang="en-US"/>
          </a:p>
        </p:txBody>
      </p:sp>
      <p:sp>
        <p:nvSpPr>
          <p:cNvPr id="15" name="Text 11"/>
          <p:cNvSpPr/>
          <p:nvPr/>
        </p:nvSpPr>
        <p:spPr>
          <a:xfrm>
            <a:off x="3448031" y="4093369"/>
            <a:ext cx="2013059" cy="369332"/>
          </a:xfrm>
          <a:prstGeom prst="rect">
            <a:avLst/>
          </a:prstGeom>
          <a:noFill/>
          <a:ln/>
        </p:spPr>
        <p:txBody>
          <a:bodyPr wrap="square" lIns="0" tIns="0" rIns="0" bIns="0" rtlCol="0" anchor="t">
            <a:spAutoFit/>
          </a:bodyPr>
          <a:lstStyle/>
          <a:p>
            <a:r>
              <a:rPr lang="en-US" sz="800" dirty="0"/>
              <a:t>Strategic partnerships with CIQ Labs (ISO 17025 accreditation expansion) and the Bolivian Mint (modular refinery development)</a:t>
            </a:r>
          </a:p>
        </p:txBody>
      </p:sp>
      <p:sp>
        <p:nvSpPr>
          <p:cNvPr id="16" name="Shape 12"/>
          <p:cNvSpPr/>
          <p:nvPr/>
        </p:nvSpPr>
        <p:spPr>
          <a:xfrm>
            <a:off x="3333731" y="4514850"/>
            <a:ext cx="42863" cy="14288"/>
          </a:xfrm>
          <a:prstGeom prst="rect">
            <a:avLst/>
          </a:prstGeom>
          <a:solidFill>
            <a:srgbClr val="C41E3A"/>
          </a:solidFill>
          <a:ln/>
        </p:spPr>
        <p:txBody>
          <a:bodyPr/>
          <a:lstStyle/>
          <a:p>
            <a:endParaRPr lang="en-US"/>
          </a:p>
        </p:txBody>
      </p:sp>
      <p:sp>
        <p:nvSpPr>
          <p:cNvPr id="17" name="Text 13"/>
          <p:cNvSpPr/>
          <p:nvPr/>
        </p:nvSpPr>
        <p:spPr>
          <a:xfrm>
            <a:off x="3448031" y="4464844"/>
            <a:ext cx="1639873" cy="139910"/>
          </a:xfrm>
          <a:prstGeom prst="rect">
            <a:avLst/>
          </a:prstGeom>
          <a:noFill/>
          <a:ln/>
        </p:spPr>
        <p:txBody>
          <a:bodyPr wrap="non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Management and consulting services</a:t>
            </a:r>
            <a:endParaRPr lang="en-US" sz="727" dirty="0"/>
          </a:p>
        </p:txBody>
      </p:sp>
      <p:sp>
        <p:nvSpPr>
          <p:cNvPr id="18" name="Shape 14"/>
          <p:cNvSpPr/>
          <p:nvPr/>
        </p:nvSpPr>
        <p:spPr>
          <a:xfrm>
            <a:off x="3333731" y="4736306"/>
            <a:ext cx="42863" cy="14288"/>
          </a:xfrm>
          <a:prstGeom prst="rect">
            <a:avLst/>
          </a:prstGeom>
          <a:solidFill>
            <a:srgbClr val="C41E3A"/>
          </a:solidFill>
          <a:ln/>
        </p:spPr>
        <p:txBody>
          <a:bodyPr/>
          <a:lstStyle/>
          <a:p>
            <a:endParaRPr lang="en-US"/>
          </a:p>
        </p:txBody>
      </p:sp>
      <p:sp>
        <p:nvSpPr>
          <p:cNvPr id="19" name="Text 15"/>
          <p:cNvSpPr/>
          <p:nvPr/>
        </p:nvSpPr>
        <p:spPr>
          <a:xfrm>
            <a:off x="3448031" y="4686300"/>
            <a:ext cx="1745140" cy="285750"/>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Joint venture structuring for strategic partnerships</a:t>
            </a:r>
            <a:endParaRPr lang="en-US" sz="727" dirty="0"/>
          </a:p>
        </p:txBody>
      </p:sp>
      <p:sp>
        <p:nvSpPr>
          <p:cNvPr id="20" name="Shape 16"/>
          <p:cNvSpPr/>
          <p:nvPr/>
        </p:nvSpPr>
        <p:spPr>
          <a:xfrm>
            <a:off x="3333731" y="5107781"/>
            <a:ext cx="42863" cy="14288"/>
          </a:xfrm>
          <a:prstGeom prst="rect">
            <a:avLst/>
          </a:prstGeom>
          <a:solidFill>
            <a:srgbClr val="C41E3A"/>
          </a:solidFill>
          <a:ln/>
        </p:spPr>
        <p:txBody>
          <a:bodyPr/>
          <a:lstStyle/>
          <a:p>
            <a:endParaRPr lang="en-US"/>
          </a:p>
        </p:txBody>
      </p:sp>
      <p:sp>
        <p:nvSpPr>
          <p:cNvPr id="21" name="Text 17"/>
          <p:cNvSpPr/>
          <p:nvPr/>
        </p:nvSpPr>
        <p:spPr>
          <a:xfrm>
            <a:off x="3448031" y="5057775"/>
            <a:ext cx="2055781" cy="285750"/>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Exclusive rights to premium Bolivian brands (Huella, Anzeztro)</a:t>
            </a:r>
            <a:endParaRPr lang="en-US" sz="727" dirty="0"/>
          </a:p>
        </p:txBody>
      </p:sp>
      <p:sp>
        <p:nvSpPr>
          <p:cNvPr id="22" name="Text 18"/>
          <p:cNvSpPr/>
          <p:nvPr/>
        </p:nvSpPr>
        <p:spPr>
          <a:xfrm>
            <a:off x="6095991" y="3443288"/>
            <a:ext cx="2476481" cy="185738"/>
          </a:xfrm>
          <a:prstGeom prst="rect">
            <a:avLst/>
          </a:prstGeom>
          <a:noFill/>
          <a:ln/>
        </p:spPr>
        <p:txBody>
          <a:bodyPr wrap="none" lIns="0" tIns="0" rIns="0" bIns="51054"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Current Initiatives</a:t>
            </a:r>
            <a:endParaRPr lang="en-US" sz="584" dirty="0"/>
          </a:p>
        </p:txBody>
      </p:sp>
      <p:sp>
        <p:nvSpPr>
          <p:cNvPr id="23" name="Text 19"/>
          <p:cNvSpPr/>
          <p:nvPr/>
        </p:nvSpPr>
        <p:spPr>
          <a:xfrm>
            <a:off x="6095991" y="3714750"/>
            <a:ext cx="2476481" cy="1107996"/>
          </a:xfrm>
          <a:prstGeom prst="rect">
            <a:avLst/>
          </a:prstGeom>
          <a:noFill/>
          <a:ln/>
        </p:spPr>
        <p:txBody>
          <a:bodyPr wrap="square" lIns="0" tIns="0" rIns="0" bIns="0" rtlCol="0" anchor="t">
            <a:spAutoFit/>
          </a:bodyPr>
          <a:lstStyle/>
          <a:p>
            <a:r>
              <a:rPr lang="en-US" sz="800" dirty="0"/>
              <a:t>KRTL International is currently spearheading a Joint Venture with CIQ (Centro de Investigaciones Químicas), a scientific leader with multimillion-dollar operations in Bolivia. This Joint Venture includes the development of two new R&amp;D and compliance facilities, jointly owned and operated with CIQ, aimed at scaling certified pharmaceutical and mineral testing capabilities across Latin America. As part of future strategic alignment, CIQ is also positioned for potential acquisition into KRTL.</a:t>
            </a:r>
          </a:p>
        </p:txBody>
      </p:sp>
      <p:sp>
        <p:nvSpPr>
          <p:cNvPr id="24" name="Shape 20"/>
          <p:cNvSpPr/>
          <p:nvPr/>
        </p:nvSpPr>
        <p:spPr>
          <a:xfrm>
            <a:off x="6106706" y="4848820"/>
            <a:ext cx="2476481" cy="589359"/>
          </a:xfrm>
          <a:prstGeom prst="rect">
            <a:avLst/>
          </a:prstGeom>
          <a:solidFill>
            <a:srgbClr val="F8F9FA"/>
          </a:solidFill>
          <a:ln/>
        </p:spPr>
        <p:txBody>
          <a:bodyPr/>
          <a:lstStyle/>
          <a:p>
            <a:endParaRPr lang="en-US"/>
          </a:p>
        </p:txBody>
      </p:sp>
      <p:sp>
        <p:nvSpPr>
          <p:cNvPr id="25" name="Shape 21"/>
          <p:cNvSpPr/>
          <p:nvPr/>
        </p:nvSpPr>
        <p:spPr>
          <a:xfrm>
            <a:off x="6060987" y="4836438"/>
            <a:ext cx="45719" cy="589359"/>
          </a:xfrm>
          <a:prstGeom prst="rect">
            <a:avLst/>
          </a:prstGeom>
          <a:solidFill>
            <a:srgbClr val="0047AB"/>
          </a:solidFill>
          <a:ln/>
        </p:spPr>
        <p:txBody>
          <a:bodyPr/>
          <a:lstStyle/>
          <a:p>
            <a:endParaRPr lang="en-US"/>
          </a:p>
        </p:txBody>
      </p:sp>
      <p:sp>
        <p:nvSpPr>
          <p:cNvPr id="26" name="Text 22"/>
          <p:cNvSpPr/>
          <p:nvPr/>
        </p:nvSpPr>
        <p:spPr>
          <a:xfrm>
            <a:off x="6221006" y="4984671"/>
            <a:ext cx="2247881" cy="268215"/>
          </a:xfrm>
          <a:prstGeom prst="rect">
            <a:avLst/>
          </a:prstGeom>
          <a:noFill/>
          <a:ln/>
        </p:spPr>
        <p:txBody>
          <a:bodyPr wrap="square" lIns="0" tIns="0" rIns="0" bIns="0" rtlCol="0" anchor="t">
            <a:spAutoFit/>
          </a:bodyPr>
          <a:lstStyle/>
          <a:p>
            <a:pPr marL="0" indent="0" algn="l">
              <a:lnSpc>
                <a:spcPts val="1100"/>
              </a:lnSpc>
              <a:buNone/>
            </a:pPr>
            <a:r>
              <a:rPr lang="en-US" sz="634" b="1" dirty="0">
                <a:solidFill>
                  <a:srgbClr val="1A1A1A"/>
                </a:solidFill>
                <a:latin typeface="Noto Sans" pitchFamily="34" charset="0"/>
                <a:ea typeface="Noto Sans" pitchFamily="34" charset="-122"/>
                <a:cs typeface="Noto Sans" pitchFamily="34" charset="-120"/>
              </a:rPr>
              <a:t>All assets and operational performance are consolidated to KRTL Holding for US GAAP reporting.</a:t>
            </a:r>
            <a:endParaRPr lang="en-US" sz="634"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6301401"/>
          </a:xfrm>
          <a:prstGeom prst="rect">
            <a:avLst/>
          </a:prstGeom>
        </p:spPr>
      </p:pic>
      <p:sp>
        <p:nvSpPr>
          <p:cNvPr id="4" name="Text 1"/>
          <p:cNvSpPr/>
          <p:nvPr/>
        </p:nvSpPr>
        <p:spPr>
          <a:xfrm>
            <a:off x="571500" y="664369"/>
            <a:ext cx="800100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CIQ Labs — Precision Certification</a:t>
            </a:r>
            <a:endParaRPr lang="en-US" sz="1602" dirty="0"/>
          </a:p>
        </p:txBody>
      </p:sp>
      <p:sp>
        <p:nvSpPr>
          <p:cNvPr id="5" name="Text 2"/>
          <p:cNvSpPr/>
          <p:nvPr/>
        </p:nvSpPr>
        <p:spPr>
          <a:xfrm>
            <a:off x="571500" y="1293019"/>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Partnership Overview</a:t>
            </a:r>
            <a:endParaRPr lang="en-US" sz="584" dirty="0"/>
          </a:p>
        </p:txBody>
      </p:sp>
      <p:sp>
        <p:nvSpPr>
          <p:cNvPr id="6" name="Text 3"/>
          <p:cNvSpPr/>
          <p:nvPr/>
        </p:nvSpPr>
        <p:spPr>
          <a:xfrm>
            <a:off x="571500" y="1507331"/>
            <a:ext cx="3786188" cy="731453"/>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KRTL International is partnering with CIQ Laboratories to expand ISO 17025 accreditation scope for critical minerals. This initiative establishes KRTL's analytical backbone for new vertical markets in clean energy and precious metals.</a:t>
            </a:r>
            <a:endParaRPr lang="en-US" sz="834" dirty="0"/>
          </a:p>
        </p:txBody>
      </p:sp>
      <p:sp>
        <p:nvSpPr>
          <p:cNvPr id="7" name="Text 4"/>
          <p:cNvSpPr/>
          <p:nvPr/>
        </p:nvSpPr>
        <p:spPr>
          <a:xfrm>
            <a:off x="571500" y="2553109"/>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Critical Minerals Coverage</a:t>
            </a:r>
            <a:endParaRPr lang="en-US" sz="584" dirty="0"/>
          </a:p>
        </p:txBody>
      </p:sp>
      <p:sp>
        <p:nvSpPr>
          <p:cNvPr id="8" name="Text 5"/>
          <p:cNvSpPr/>
          <p:nvPr/>
        </p:nvSpPr>
        <p:spPr>
          <a:xfrm>
            <a:off x="571500" y="2767422"/>
            <a:ext cx="1864519"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Lithium</a:t>
            </a:r>
            <a:endParaRPr lang="en-US" sz="634" dirty="0"/>
          </a:p>
        </p:txBody>
      </p:sp>
      <p:sp>
        <p:nvSpPr>
          <p:cNvPr id="9" name="Text 6"/>
          <p:cNvSpPr/>
          <p:nvPr/>
        </p:nvSpPr>
        <p:spPr>
          <a:xfrm>
            <a:off x="2493169" y="2767422"/>
            <a:ext cx="1864519"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Cobalt</a:t>
            </a:r>
            <a:endParaRPr lang="en-US" sz="634" dirty="0"/>
          </a:p>
        </p:txBody>
      </p:sp>
      <p:sp>
        <p:nvSpPr>
          <p:cNvPr id="10" name="Text 7"/>
          <p:cNvSpPr/>
          <p:nvPr/>
        </p:nvSpPr>
        <p:spPr>
          <a:xfrm>
            <a:off x="571500" y="3092462"/>
            <a:ext cx="1864519"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Rare Earths</a:t>
            </a:r>
            <a:endParaRPr lang="en-US" sz="634" dirty="0"/>
          </a:p>
        </p:txBody>
      </p:sp>
      <p:sp>
        <p:nvSpPr>
          <p:cNvPr id="11" name="Text 8"/>
          <p:cNvSpPr/>
          <p:nvPr/>
        </p:nvSpPr>
        <p:spPr>
          <a:xfrm>
            <a:off x="2493169" y="3092462"/>
            <a:ext cx="1864519"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Gold</a:t>
            </a:r>
            <a:endParaRPr lang="en-US" sz="634" dirty="0"/>
          </a:p>
        </p:txBody>
      </p:sp>
      <p:sp>
        <p:nvSpPr>
          <p:cNvPr id="12" name="Text 9"/>
          <p:cNvSpPr/>
          <p:nvPr/>
        </p:nvSpPr>
        <p:spPr>
          <a:xfrm>
            <a:off x="571500" y="3417503"/>
            <a:ext cx="1864519"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Platinum</a:t>
            </a:r>
            <a:endParaRPr lang="en-US" sz="634" dirty="0"/>
          </a:p>
        </p:txBody>
      </p:sp>
      <p:sp>
        <p:nvSpPr>
          <p:cNvPr id="13" name="Text 10"/>
          <p:cNvSpPr/>
          <p:nvPr/>
        </p:nvSpPr>
        <p:spPr>
          <a:xfrm>
            <a:off x="2493169" y="3417503"/>
            <a:ext cx="1864519"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Others</a:t>
            </a:r>
            <a:endParaRPr lang="en-US" sz="634" dirty="0"/>
          </a:p>
        </p:txBody>
      </p:sp>
      <p:sp>
        <p:nvSpPr>
          <p:cNvPr id="14" name="Text 11"/>
          <p:cNvSpPr/>
          <p:nvPr/>
        </p:nvSpPr>
        <p:spPr>
          <a:xfrm>
            <a:off x="571500" y="3999719"/>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Advanced Analytical Methods</a:t>
            </a:r>
            <a:endParaRPr lang="en-US" sz="584" dirty="0"/>
          </a:p>
        </p:txBody>
      </p:sp>
      <p:sp>
        <p:nvSpPr>
          <p:cNvPr id="15" name="Shape 12"/>
          <p:cNvSpPr/>
          <p:nvPr/>
        </p:nvSpPr>
        <p:spPr>
          <a:xfrm>
            <a:off x="571500" y="4264037"/>
            <a:ext cx="85725" cy="14288"/>
          </a:xfrm>
          <a:prstGeom prst="rect">
            <a:avLst/>
          </a:prstGeom>
          <a:solidFill>
            <a:srgbClr val="0047AB"/>
          </a:solidFill>
          <a:ln/>
        </p:spPr>
        <p:txBody>
          <a:bodyPr/>
          <a:lstStyle/>
          <a:p>
            <a:endParaRPr lang="en-US"/>
          </a:p>
        </p:txBody>
      </p:sp>
      <p:sp>
        <p:nvSpPr>
          <p:cNvPr id="16" name="Text 13"/>
          <p:cNvSpPr/>
          <p:nvPr/>
        </p:nvSpPr>
        <p:spPr>
          <a:xfrm>
            <a:off x="571500" y="4214031"/>
            <a:ext cx="3786188"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1A1A1A"/>
                </a:solidFill>
                <a:latin typeface="Noto Sans" pitchFamily="34" charset="0"/>
                <a:ea typeface="Noto Sans" pitchFamily="34" charset="-122"/>
                <a:cs typeface="Noto Sans" pitchFamily="34" charset="-120"/>
              </a:rPr>
              <a:t>ICP-MS (Inductively Coupled Plasma Mass Spectrometry)</a:t>
            </a:r>
            <a:endParaRPr lang="en-US" sz="727" dirty="0"/>
          </a:p>
        </p:txBody>
      </p:sp>
      <p:sp>
        <p:nvSpPr>
          <p:cNvPr id="17" name="Shape 14"/>
          <p:cNvSpPr/>
          <p:nvPr/>
        </p:nvSpPr>
        <p:spPr>
          <a:xfrm>
            <a:off x="571500" y="4499781"/>
            <a:ext cx="85725" cy="14288"/>
          </a:xfrm>
          <a:prstGeom prst="rect">
            <a:avLst/>
          </a:prstGeom>
          <a:solidFill>
            <a:srgbClr val="0047AB"/>
          </a:solidFill>
          <a:ln/>
        </p:spPr>
        <p:txBody>
          <a:bodyPr/>
          <a:lstStyle/>
          <a:p>
            <a:endParaRPr lang="en-US"/>
          </a:p>
        </p:txBody>
      </p:sp>
      <p:sp>
        <p:nvSpPr>
          <p:cNvPr id="18" name="Text 15"/>
          <p:cNvSpPr/>
          <p:nvPr/>
        </p:nvSpPr>
        <p:spPr>
          <a:xfrm>
            <a:off x="571500" y="4449775"/>
            <a:ext cx="3786188"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1A1A1A"/>
                </a:solidFill>
                <a:latin typeface="Noto Sans" pitchFamily="34" charset="0"/>
                <a:ea typeface="Noto Sans" pitchFamily="34" charset="-122"/>
                <a:cs typeface="Noto Sans" pitchFamily="34" charset="-120"/>
              </a:rPr>
              <a:t>XRF (X-Ray Fluorescence)</a:t>
            </a:r>
            <a:endParaRPr lang="en-US" sz="727" dirty="0"/>
          </a:p>
        </p:txBody>
      </p:sp>
      <p:sp>
        <p:nvSpPr>
          <p:cNvPr id="19" name="Shape 16"/>
          <p:cNvSpPr/>
          <p:nvPr/>
        </p:nvSpPr>
        <p:spPr>
          <a:xfrm>
            <a:off x="571500" y="4735525"/>
            <a:ext cx="85725" cy="14288"/>
          </a:xfrm>
          <a:prstGeom prst="rect">
            <a:avLst/>
          </a:prstGeom>
          <a:solidFill>
            <a:srgbClr val="0047AB"/>
          </a:solidFill>
          <a:ln/>
        </p:spPr>
        <p:txBody>
          <a:bodyPr/>
          <a:lstStyle/>
          <a:p>
            <a:endParaRPr lang="en-US"/>
          </a:p>
        </p:txBody>
      </p:sp>
      <p:sp>
        <p:nvSpPr>
          <p:cNvPr id="20" name="Text 17"/>
          <p:cNvSpPr/>
          <p:nvPr/>
        </p:nvSpPr>
        <p:spPr>
          <a:xfrm>
            <a:off x="571500" y="4685519"/>
            <a:ext cx="3786188"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1A1A1A"/>
                </a:solidFill>
                <a:latin typeface="Noto Sans" pitchFamily="34" charset="0"/>
                <a:ea typeface="Noto Sans" pitchFamily="34" charset="-122"/>
                <a:cs typeface="Noto Sans" pitchFamily="34" charset="-120"/>
              </a:rPr>
              <a:t>Fire Assay Techniques</a:t>
            </a:r>
            <a:endParaRPr lang="en-US" sz="727" dirty="0"/>
          </a:p>
        </p:txBody>
      </p:sp>
      <p:sp>
        <p:nvSpPr>
          <p:cNvPr id="21" name="Text 18"/>
          <p:cNvSpPr/>
          <p:nvPr/>
        </p:nvSpPr>
        <p:spPr>
          <a:xfrm>
            <a:off x="571500" y="5149862"/>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Strategic Focus</a:t>
            </a:r>
            <a:endParaRPr lang="en-US" sz="584" dirty="0"/>
          </a:p>
        </p:txBody>
      </p:sp>
      <p:sp>
        <p:nvSpPr>
          <p:cNvPr id="22" name="Text 19"/>
          <p:cNvSpPr/>
          <p:nvPr/>
        </p:nvSpPr>
        <p:spPr>
          <a:xfrm>
            <a:off x="571500" y="5364175"/>
            <a:ext cx="3786188" cy="365727"/>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ESG traceability and metal certification, meeting growing demand for transparent and sustainable supply chains.</a:t>
            </a:r>
            <a:endParaRPr lang="en-US" sz="834" dirty="0"/>
          </a:p>
        </p:txBody>
      </p:sp>
      <p:sp>
        <p:nvSpPr>
          <p:cNvPr id="23" name="Text 20"/>
          <p:cNvSpPr/>
          <p:nvPr/>
        </p:nvSpPr>
        <p:spPr>
          <a:xfrm>
            <a:off x="4786313" y="1293019"/>
            <a:ext cx="3786188"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Quality Assurance Framework</a:t>
            </a:r>
            <a:endParaRPr lang="en-US" sz="584" dirty="0"/>
          </a:p>
        </p:txBody>
      </p:sp>
      <p:pic>
        <p:nvPicPr>
          <p:cNvPr id="24" name="Image 1" descr="preencoded.png"/>
          <p:cNvPicPr>
            <a:picLocks noChangeAspect="1"/>
          </p:cNvPicPr>
          <p:nvPr/>
        </p:nvPicPr>
        <p:blipFill>
          <a:blip r:embed="rId4"/>
          <a:stretch>
            <a:fillRect/>
          </a:stretch>
        </p:blipFill>
        <p:spPr>
          <a:xfrm>
            <a:off x="4936331" y="1657350"/>
            <a:ext cx="3486150" cy="2414588"/>
          </a:xfrm>
          <a:prstGeom prst="rect">
            <a:avLst/>
          </a:prstGeom>
        </p:spPr>
      </p:pic>
      <p:sp>
        <p:nvSpPr>
          <p:cNvPr id="25" name="Shape 21"/>
          <p:cNvSpPr/>
          <p:nvPr/>
        </p:nvSpPr>
        <p:spPr>
          <a:xfrm>
            <a:off x="4786313" y="4507706"/>
            <a:ext cx="3786188" cy="1092994"/>
          </a:xfrm>
          <a:prstGeom prst="rect">
            <a:avLst/>
          </a:prstGeom>
          <a:solidFill>
            <a:srgbClr val="F8F9FA"/>
          </a:solidFill>
          <a:ln/>
        </p:spPr>
        <p:txBody>
          <a:bodyPr/>
          <a:lstStyle/>
          <a:p>
            <a:endParaRPr lang="en-US"/>
          </a:p>
        </p:txBody>
      </p:sp>
      <p:sp>
        <p:nvSpPr>
          <p:cNvPr id="26" name="Shape 22"/>
          <p:cNvSpPr/>
          <p:nvPr/>
        </p:nvSpPr>
        <p:spPr>
          <a:xfrm>
            <a:off x="4786313" y="4507706"/>
            <a:ext cx="28575" cy="1092994"/>
          </a:xfrm>
          <a:prstGeom prst="rect">
            <a:avLst/>
          </a:prstGeom>
          <a:solidFill>
            <a:srgbClr val="0047AB"/>
          </a:solidFill>
          <a:ln/>
        </p:spPr>
        <p:txBody>
          <a:bodyPr/>
          <a:lstStyle/>
          <a:p>
            <a:endParaRPr lang="en-US"/>
          </a:p>
        </p:txBody>
      </p:sp>
      <p:sp>
        <p:nvSpPr>
          <p:cNvPr id="27" name="Text 23"/>
          <p:cNvSpPr/>
          <p:nvPr/>
        </p:nvSpPr>
        <p:spPr>
          <a:xfrm>
            <a:off x="4929188" y="4650581"/>
            <a:ext cx="3500438"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1A1A"/>
                </a:solidFill>
                <a:latin typeface="Noto Sans" pitchFamily="34" charset="0"/>
                <a:ea typeface="Noto Sans" pitchFamily="34" charset="-122"/>
                <a:cs typeface="Noto Sans" pitchFamily="34" charset="-120"/>
              </a:rPr>
              <a:t>Replicating the Vertical Model</a:t>
            </a:r>
            <a:endParaRPr lang="en-US" sz="683" dirty="0"/>
          </a:p>
        </p:txBody>
      </p:sp>
      <p:sp>
        <p:nvSpPr>
          <p:cNvPr id="28" name="Text 24"/>
          <p:cNvSpPr/>
          <p:nvPr/>
        </p:nvSpPr>
        <p:spPr>
          <a:xfrm>
            <a:off x="4929188" y="4857750"/>
            <a:ext cx="3500438" cy="600075"/>
          </a:xfrm>
          <a:prstGeom prst="rect">
            <a:avLst/>
          </a:prstGeom>
          <a:noFill/>
          <a:ln/>
        </p:spPr>
        <p:txBody>
          <a:bodyPr wrap="square" lIns="0"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CIQ Labs is structured under KRTL International for consolidated growth and provides the regulatory infrastructure component of the vertical integration model, combining analytical capabilities with scientific leadership and production readiness.</a:t>
            </a:r>
            <a:endParaRPr lang="en-US" sz="72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9144000" cy="5522063"/>
          </a:xfrm>
          <a:prstGeom prst="rect">
            <a:avLst/>
          </a:prstGeom>
        </p:spPr>
      </p:pic>
      <p:sp>
        <p:nvSpPr>
          <p:cNvPr id="4" name="Text 1"/>
          <p:cNvSpPr/>
          <p:nvPr/>
        </p:nvSpPr>
        <p:spPr>
          <a:xfrm>
            <a:off x="571500" y="564356"/>
            <a:ext cx="800100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1A1A1A"/>
                </a:solidFill>
                <a:latin typeface="Noto Sans" pitchFamily="34" charset="0"/>
                <a:ea typeface="Noto Sans" pitchFamily="34" charset="-122"/>
                <a:cs typeface="Noto Sans" pitchFamily="34" charset="-120"/>
              </a:rPr>
              <a:t>Bolivian Mint — High-Output Refining</a:t>
            </a:r>
            <a:endParaRPr lang="en-US" sz="1602" dirty="0"/>
          </a:p>
        </p:txBody>
      </p:sp>
      <p:sp>
        <p:nvSpPr>
          <p:cNvPr id="5" name="Text 2"/>
          <p:cNvSpPr/>
          <p:nvPr/>
        </p:nvSpPr>
        <p:spPr>
          <a:xfrm>
            <a:off x="571500" y="1107281"/>
            <a:ext cx="382905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Project Overview</a:t>
            </a:r>
            <a:endParaRPr lang="en-US" sz="584" dirty="0"/>
          </a:p>
        </p:txBody>
      </p:sp>
      <p:sp>
        <p:nvSpPr>
          <p:cNvPr id="6" name="Text 3"/>
          <p:cNvSpPr/>
          <p:nvPr/>
        </p:nvSpPr>
        <p:spPr>
          <a:xfrm>
            <a:off x="571500" y="1307306"/>
            <a:ext cx="3829050" cy="548590"/>
          </a:xfrm>
          <a:prstGeom prst="rect">
            <a:avLst/>
          </a:prstGeom>
          <a:noFill/>
          <a:ln/>
        </p:spPr>
        <p:txBody>
          <a:bodyPr wrap="square" lIns="0" tIns="0" rIns="0" bIns="0" rtlCol="0" anchor="t">
            <a:spAutoFit/>
          </a:bodyPr>
          <a:lstStyle/>
          <a:p>
            <a:pPr marL="0" indent="0" algn="l">
              <a:lnSpc>
                <a:spcPts val="1400"/>
              </a:lnSpc>
              <a:buNone/>
            </a:pPr>
            <a:r>
              <a:rPr lang="en-US" sz="834" dirty="0">
                <a:solidFill>
                  <a:srgbClr val="4A4A4A"/>
                </a:solidFill>
                <a:latin typeface="Noto Sans" pitchFamily="34" charset="0"/>
                <a:ea typeface="Noto Sans" pitchFamily="34" charset="-122"/>
                <a:cs typeface="Noto Sans" pitchFamily="34" charset="-120"/>
              </a:rPr>
              <a:t>The Bolivian Mint project establishes a modular refinery for precious metals, integrating CIQ laboratory capabilities with blockchain traceability for transparent and certified metal refining.</a:t>
            </a:r>
            <a:endParaRPr lang="en-US" sz="834" dirty="0"/>
          </a:p>
        </p:txBody>
      </p:sp>
      <p:sp>
        <p:nvSpPr>
          <p:cNvPr id="7" name="Text 4"/>
          <p:cNvSpPr/>
          <p:nvPr/>
        </p:nvSpPr>
        <p:spPr>
          <a:xfrm>
            <a:off x="571500" y="2070209"/>
            <a:ext cx="382905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Refining Capabilities</a:t>
            </a:r>
            <a:endParaRPr lang="en-US" sz="584" dirty="0"/>
          </a:p>
        </p:txBody>
      </p:sp>
      <p:sp>
        <p:nvSpPr>
          <p:cNvPr id="8" name="Text 5"/>
          <p:cNvSpPr/>
          <p:nvPr/>
        </p:nvSpPr>
        <p:spPr>
          <a:xfrm>
            <a:off x="571500" y="2270234"/>
            <a:ext cx="1878806"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Gold</a:t>
            </a:r>
            <a:endParaRPr lang="en-US" sz="634" dirty="0"/>
          </a:p>
        </p:txBody>
      </p:sp>
      <p:sp>
        <p:nvSpPr>
          <p:cNvPr id="9" name="Text 6"/>
          <p:cNvSpPr/>
          <p:nvPr/>
        </p:nvSpPr>
        <p:spPr>
          <a:xfrm>
            <a:off x="2521744" y="2270234"/>
            <a:ext cx="1878806"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Silver</a:t>
            </a:r>
            <a:endParaRPr lang="en-US" sz="634" dirty="0"/>
          </a:p>
        </p:txBody>
      </p:sp>
      <p:sp>
        <p:nvSpPr>
          <p:cNvPr id="10" name="Text 7"/>
          <p:cNvSpPr/>
          <p:nvPr/>
        </p:nvSpPr>
        <p:spPr>
          <a:xfrm>
            <a:off x="571500" y="2609562"/>
            <a:ext cx="1878806"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Antimony</a:t>
            </a:r>
            <a:endParaRPr lang="en-US" sz="634" dirty="0"/>
          </a:p>
        </p:txBody>
      </p:sp>
      <p:sp>
        <p:nvSpPr>
          <p:cNvPr id="11" name="Text 8"/>
          <p:cNvSpPr/>
          <p:nvPr/>
        </p:nvSpPr>
        <p:spPr>
          <a:xfrm>
            <a:off x="2521744" y="2609562"/>
            <a:ext cx="1878806" cy="267891"/>
          </a:xfrm>
          <a:prstGeom prst="rect">
            <a:avLst/>
          </a:prstGeom>
          <a:noFill/>
          <a:ln/>
        </p:spPr>
        <p:txBody>
          <a:bodyPr wrap="square" lIns="102108" tIns="68072" rIns="102108" bIns="68072" rtlCol="0" anchor="t">
            <a:spAutoFit/>
          </a:bodyPr>
          <a:lstStyle/>
          <a:p>
            <a:pPr marL="0" indent="0" algn="ctr">
              <a:lnSpc>
                <a:spcPts val="1100"/>
              </a:lnSpc>
              <a:buNone/>
            </a:pPr>
            <a:r>
              <a:rPr lang="en-US" sz="634" b="1" dirty="0">
                <a:solidFill>
                  <a:srgbClr val="1A1A1A"/>
                </a:solidFill>
                <a:latin typeface="Noto Sans" pitchFamily="34" charset="0"/>
                <a:ea typeface="Noto Sans" pitchFamily="34" charset="-122"/>
                <a:cs typeface="Noto Sans" pitchFamily="34" charset="-120"/>
              </a:rPr>
              <a:t>Palladium</a:t>
            </a:r>
            <a:endParaRPr lang="en-US" sz="634" dirty="0"/>
          </a:p>
        </p:txBody>
      </p:sp>
      <p:sp>
        <p:nvSpPr>
          <p:cNvPr id="12" name="Text 9"/>
          <p:cNvSpPr/>
          <p:nvPr/>
        </p:nvSpPr>
        <p:spPr>
          <a:xfrm>
            <a:off x="571500" y="3091765"/>
            <a:ext cx="382905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Key Features</a:t>
            </a:r>
            <a:endParaRPr lang="en-US" sz="584" dirty="0"/>
          </a:p>
        </p:txBody>
      </p:sp>
      <p:sp>
        <p:nvSpPr>
          <p:cNvPr id="13" name="Shape 10"/>
          <p:cNvSpPr/>
          <p:nvPr/>
        </p:nvSpPr>
        <p:spPr>
          <a:xfrm>
            <a:off x="571500" y="3341796"/>
            <a:ext cx="85725" cy="14288"/>
          </a:xfrm>
          <a:prstGeom prst="rect">
            <a:avLst/>
          </a:prstGeom>
          <a:solidFill>
            <a:srgbClr val="0047AB"/>
          </a:solidFill>
          <a:ln/>
        </p:spPr>
        <p:txBody>
          <a:bodyPr/>
          <a:lstStyle/>
          <a:p>
            <a:endParaRPr lang="en-US"/>
          </a:p>
        </p:txBody>
      </p:sp>
      <p:sp>
        <p:nvSpPr>
          <p:cNvPr id="14" name="Text 11"/>
          <p:cNvSpPr/>
          <p:nvPr/>
        </p:nvSpPr>
        <p:spPr>
          <a:xfrm>
            <a:off x="571500" y="3291790"/>
            <a:ext cx="3829050"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Modular processing for multiple precious metals</a:t>
            </a:r>
            <a:endParaRPr lang="en-US" sz="727" dirty="0"/>
          </a:p>
        </p:txBody>
      </p:sp>
      <p:sp>
        <p:nvSpPr>
          <p:cNvPr id="15" name="Shape 12"/>
          <p:cNvSpPr/>
          <p:nvPr/>
        </p:nvSpPr>
        <p:spPr>
          <a:xfrm>
            <a:off x="571500" y="3548965"/>
            <a:ext cx="85725" cy="14288"/>
          </a:xfrm>
          <a:prstGeom prst="rect">
            <a:avLst/>
          </a:prstGeom>
          <a:solidFill>
            <a:srgbClr val="0047AB"/>
          </a:solidFill>
          <a:ln/>
        </p:spPr>
        <p:txBody>
          <a:bodyPr/>
          <a:lstStyle/>
          <a:p>
            <a:endParaRPr lang="en-US"/>
          </a:p>
        </p:txBody>
      </p:sp>
      <p:sp>
        <p:nvSpPr>
          <p:cNvPr id="16" name="Text 13"/>
          <p:cNvSpPr/>
          <p:nvPr/>
        </p:nvSpPr>
        <p:spPr>
          <a:xfrm>
            <a:off x="571500" y="3498959"/>
            <a:ext cx="3829050"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Integrated quality control through CIQ labs</a:t>
            </a:r>
            <a:endParaRPr lang="en-US" sz="727" dirty="0"/>
          </a:p>
        </p:txBody>
      </p:sp>
      <p:sp>
        <p:nvSpPr>
          <p:cNvPr id="17" name="Shape 14"/>
          <p:cNvSpPr/>
          <p:nvPr/>
        </p:nvSpPr>
        <p:spPr>
          <a:xfrm>
            <a:off x="571500" y="3756134"/>
            <a:ext cx="85725" cy="14288"/>
          </a:xfrm>
          <a:prstGeom prst="rect">
            <a:avLst/>
          </a:prstGeom>
          <a:solidFill>
            <a:srgbClr val="0047AB"/>
          </a:solidFill>
          <a:ln/>
        </p:spPr>
        <p:txBody>
          <a:bodyPr/>
          <a:lstStyle/>
          <a:p>
            <a:endParaRPr lang="en-US"/>
          </a:p>
        </p:txBody>
      </p:sp>
      <p:sp>
        <p:nvSpPr>
          <p:cNvPr id="18" name="Text 15"/>
          <p:cNvSpPr/>
          <p:nvPr/>
        </p:nvSpPr>
        <p:spPr>
          <a:xfrm>
            <a:off x="571500" y="3706127"/>
            <a:ext cx="3829050"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Blockchain traceability for ESG compliance</a:t>
            </a:r>
            <a:endParaRPr lang="en-US" sz="727" dirty="0"/>
          </a:p>
        </p:txBody>
      </p:sp>
      <p:sp>
        <p:nvSpPr>
          <p:cNvPr id="19" name="Shape 16"/>
          <p:cNvSpPr/>
          <p:nvPr/>
        </p:nvSpPr>
        <p:spPr>
          <a:xfrm>
            <a:off x="571500" y="3963302"/>
            <a:ext cx="85725" cy="14288"/>
          </a:xfrm>
          <a:prstGeom prst="rect">
            <a:avLst/>
          </a:prstGeom>
          <a:solidFill>
            <a:srgbClr val="0047AB"/>
          </a:solidFill>
          <a:ln/>
        </p:spPr>
        <p:txBody>
          <a:bodyPr/>
          <a:lstStyle/>
          <a:p>
            <a:endParaRPr lang="en-US"/>
          </a:p>
        </p:txBody>
      </p:sp>
      <p:sp>
        <p:nvSpPr>
          <p:cNvPr id="20" name="Text 17"/>
          <p:cNvSpPr/>
          <p:nvPr/>
        </p:nvSpPr>
        <p:spPr>
          <a:xfrm>
            <a:off x="571500" y="3913296"/>
            <a:ext cx="3829050" cy="150019"/>
          </a:xfrm>
          <a:prstGeom prst="rect">
            <a:avLst/>
          </a:prstGeom>
          <a:noFill/>
          <a:ln/>
        </p:spPr>
        <p:txBody>
          <a:bodyPr wrap="none" lIns="204089" tIns="0" rIns="0" bIns="0" rtlCol="0" anchor="t">
            <a:spAutoFit/>
          </a:bodyPr>
          <a:lstStyle/>
          <a:p>
            <a:pPr marL="0" indent="0" algn="l">
              <a:lnSpc>
                <a:spcPts val="1200"/>
              </a:lnSpc>
              <a:buNone/>
            </a:pPr>
            <a:r>
              <a:rPr lang="en-US" sz="727" dirty="0">
                <a:solidFill>
                  <a:srgbClr val="4A4A4A"/>
                </a:solidFill>
                <a:latin typeface="Noto Sans" pitchFamily="34" charset="0"/>
                <a:ea typeface="Noto Sans" pitchFamily="34" charset="-122"/>
                <a:cs typeface="Noto Sans" pitchFamily="34" charset="-120"/>
              </a:rPr>
              <a:t>Transparent supply chain verification</a:t>
            </a:r>
            <a:endParaRPr lang="en-US" sz="727" dirty="0"/>
          </a:p>
        </p:txBody>
      </p:sp>
      <p:sp>
        <p:nvSpPr>
          <p:cNvPr id="21" name="Shape 18"/>
          <p:cNvSpPr/>
          <p:nvPr/>
        </p:nvSpPr>
        <p:spPr>
          <a:xfrm>
            <a:off x="571500" y="4263340"/>
            <a:ext cx="3829050" cy="901536"/>
          </a:xfrm>
          <a:prstGeom prst="rect">
            <a:avLst/>
          </a:prstGeom>
          <a:solidFill>
            <a:srgbClr val="F8F9FA"/>
          </a:solidFill>
          <a:ln/>
        </p:spPr>
        <p:txBody>
          <a:bodyPr/>
          <a:lstStyle/>
          <a:p>
            <a:endParaRPr lang="en-US"/>
          </a:p>
        </p:txBody>
      </p:sp>
      <p:sp>
        <p:nvSpPr>
          <p:cNvPr id="22" name="Shape 19"/>
          <p:cNvSpPr/>
          <p:nvPr/>
        </p:nvSpPr>
        <p:spPr>
          <a:xfrm>
            <a:off x="571500" y="4263340"/>
            <a:ext cx="28575" cy="901536"/>
          </a:xfrm>
          <a:prstGeom prst="rect">
            <a:avLst/>
          </a:prstGeom>
          <a:solidFill>
            <a:srgbClr val="C41E3A"/>
          </a:solidFill>
          <a:ln/>
        </p:spPr>
        <p:txBody>
          <a:bodyPr/>
          <a:lstStyle/>
          <a:p>
            <a:endParaRPr lang="en-US"/>
          </a:p>
        </p:txBody>
      </p:sp>
      <p:sp>
        <p:nvSpPr>
          <p:cNvPr id="23" name="Text 20"/>
          <p:cNvSpPr/>
          <p:nvPr/>
        </p:nvSpPr>
        <p:spPr>
          <a:xfrm>
            <a:off x="685800" y="4377640"/>
            <a:ext cx="3600450" cy="128588"/>
          </a:xfrm>
          <a:prstGeom prst="rect">
            <a:avLst/>
          </a:prstGeom>
          <a:noFill/>
          <a:ln/>
        </p:spPr>
        <p:txBody>
          <a:bodyPr wrap="none" lIns="0" tIns="0" rIns="0" bIns="0" rtlCol="0" anchor="t">
            <a:spAutoFit/>
          </a:bodyPr>
          <a:lstStyle/>
          <a:p>
            <a:pPr marL="0" indent="0" algn="l">
              <a:lnSpc>
                <a:spcPts val="1000"/>
              </a:lnSpc>
              <a:buNone/>
            </a:pPr>
            <a:r>
              <a:rPr lang="en-US" sz="584" b="1" dirty="0">
                <a:solidFill>
                  <a:srgbClr val="4A4A4A"/>
                </a:solidFill>
                <a:latin typeface="Noto Sans" pitchFamily="34" charset="0"/>
                <a:ea typeface="Noto Sans" pitchFamily="34" charset="-122"/>
                <a:cs typeface="Noto Sans" pitchFamily="34" charset="-120"/>
              </a:rPr>
              <a:t>Forecasted Monthly Output</a:t>
            </a:r>
            <a:endParaRPr lang="en-US" sz="584" dirty="0"/>
          </a:p>
        </p:txBody>
      </p:sp>
      <p:sp>
        <p:nvSpPr>
          <p:cNvPr id="24" name="Text 21"/>
          <p:cNvSpPr/>
          <p:nvPr/>
        </p:nvSpPr>
        <p:spPr>
          <a:xfrm>
            <a:off x="685800" y="4549090"/>
            <a:ext cx="3600450" cy="342900"/>
          </a:xfrm>
          <a:prstGeom prst="rect">
            <a:avLst/>
          </a:prstGeom>
          <a:noFill/>
          <a:ln/>
        </p:spPr>
        <p:txBody>
          <a:bodyPr wrap="none" lIns="0" tIns="0" rIns="0" bIns="0" rtlCol="0" anchor="t">
            <a:spAutoFit/>
          </a:bodyPr>
          <a:lstStyle/>
          <a:p>
            <a:pPr marL="0" indent="0" algn="l">
              <a:lnSpc>
                <a:spcPts val="2700"/>
              </a:lnSpc>
              <a:buNone/>
            </a:pPr>
            <a:r>
              <a:rPr lang="en-US" sz="1602" b="1" dirty="0">
                <a:solidFill>
                  <a:srgbClr val="C41E3A"/>
                </a:solidFill>
                <a:latin typeface="Noto Sans" pitchFamily="34" charset="0"/>
                <a:ea typeface="Noto Sans" pitchFamily="34" charset="-122"/>
                <a:cs typeface="Noto Sans" pitchFamily="34" charset="-120"/>
              </a:rPr>
              <a:t>$1.5M</a:t>
            </a:r>
            <a:endParaRPr lang="en-US" sz="1602" dirty="0"/>
          </a:p>
        </p:txBody>
      </p:sp>
      <p:sp>
        <p:nvSpPr>
          <p:cNvPr id="25" name="Text 22"/>
          <p:cNvSpPr/>
          <p:nvPr/>
        </p:nvSpPr>
        <p:spPr>
          <a:xfrm>
            <a:off x="685800" y="4920565"/>
            <a:ext cx="3600450" cy="130011"/>
          </a:xfrm>
          <a:prstGeom prst="rect">
            <a:avLst/>
          </a:prstGeom>
          <a:noFill/>
          <a:ln/>
        </p:spPr>
        <p:txBody>
          <a:bodyPr wrap="none" lIns="0" tIns="0" rIns="0" bIns="0" rtlCol="0" anchor="t">
            <a:spAutoFit/>
          </a:bodyPr>
          <a:lstStyle/>
          <a:p>
            <a:pPr marL="0" indent="0" algn="l">
              <a:lnSpc>
                <a:spcPts val="1000"/>
              </a:lnSpc>
              <a:buNone/>
            </a:pPr>
            <a:r>
              <a:rPr lang="en-US" sz="674" dirty="0">
                <a:solidFill>
                  <a:srgbClr val="4A4A4A"/>
                </a:solidFill>
                <a:latin typeface="Noto Sans" pitchFamily="34" charset="0"/>
                <a:ea typeface="Noto Sans" pitchFamily="34" charset="-122"/>
                <a:cs typeface="Noto Sans" pitchFamily="34" charset="-120"/>
              </a:rPr>
              <a:t>In refined products, demonstrating significant revenue potential and scalability</a:t>
            </a:r>
            <a:endParaRPr lang="en-US" sz="674" dirty="0"/>
          </a:p>
        </p:txBody>
      </p:sp>
      <p:sp>
        <p:nvSpPr>
          <p:cNvPr id="26" name="Text 23"/>
          <p:cNvSpPr/>
          <p:nvPr/>
        </p:nvSpPr>
        <p:spPr>
          <a:xfrm>
            <a:off x="4743450" y="1107281"/>
            <a:ext cx="3829050" cy="128588"/>
          </a:xfrm>
          <a:prstGeom prst="rect">
            <a:avLst/>
          </a:prstGeom>
          <a:noFill/>
          <a:ln/>
        </p:spPr>
        <p:txBody>
          <a:bodyPr wrap="none" lIns="0" tIns="0" rIns="0" bIns="0" rtlCol="0" anchor="t">
            <a:spAutoFit/>
          </a:bodyPr>
          <a:lstStyle/>
          <a:p>
            <a:pPr marL="0" indent="0" algn="l">
              <a:lnSpc>
                <a:spcPts val="1000"/>
              </a:lnSpc>
              <a:buNone/>
            </a:pPr>
            <a:r>
              <a:rPr lang="en-US" sz="584" b="1" kern="0" spc="1" dirty="0">
                <a:solidFill>
                  <a:srgbClr val="0047AB"/>
                </a:solidFill>
                <a:latin typeface="Noto Sans" pitchFamily="34" charset="0"/>
                <a:ea typeface="Noto Sans" pitchFamily="34" charset="-122"/>
                <a:cs typeface="Noto Sans" pitchFamily="34" charset="-120"/>
              </a:rPr>
              <a:t>Refining Process</a:t>
            </a:r>
            <a:endParaRPr lang="en-US" sz="584" dirty="0"/>
          </a:p>
        </p:txBody>
      </p:sp>
      <p:pic>
        <p:nvPicPr>
          <p:cNvPr id="27" name="Image 1" descr="preencoded.png"/>
          <p:cNvPicPr>
            <a:picLocks noChangeAspect="1"/>
          </p:cNvPicPr>
          <p:nvPr/>
        </p:nvPicPr>
        <p:blipFill>
          <a:blip r:embed="rId4"/>
          <a:stretch>
            <a:fillRect/>
          </a:stretch>
        </p:blipFill>
        <p:spPr>
          <a:xfrm>
            <a:off x="4836319" y="1400175"/>
            <a:ext cx="3643313" cy="2100263"/>
          </a:xfrm>
          <a:prstGeom prst="rect">
            <a:avLst/>
          </a:prstGeom>
        </p:spPr>
      </p:pic>
      <p:sp>
        <p:nvSpPr>
          <p:cNvPr id="28" name="Text 24"/>
          <p:cNvSpPr/>
          <p:nvPr/>
        </p:nvSpPr>
        <p:spPr>
          <a:xfrm>
            <a:off x="4743450" y="3679031"/>
            <a:ext cx="3829050" cy="119993"/>
          </a:xfrm>
          <a:prstGeom prst="rect">
            <a:avLst/>
          </a:prstGeom>
          <a:noFill/>
          <a:ln/>
        </p:spPr>
        <p:txBody>
          <a:bodyPr wrap="none" lIns="0" tIns="0" rIns="0" bIns="0" rtlCol="0" anchor="t">
            <a:spAutoFit/>
          </a:bodyPr>
          <a:lstStyle/>
          <a:p>
            <a:pPr marL="0" indent="0" algn="l">
              <a:lnSpc>
                <a:spcPts val="900"/>
              </a:lnSpc>
              <a:buNone/>
            </a:pPr>
            <a:r>
              <a:rPr lang="en-US" sz="621" dirty="0">
                <a:solidFill>
                  <a:srgbClr val="4A4A4A"/>
                </a:solidFill>
                <a:latin typeface="Noto Sans" pitchFamily="34" charset="0"/>
                <a:ea typeface="Noto Sans" pitchFamily="34" charset="-122"/>
                <a:cs typeface="Noto Sans" pitchFamily="34" charset="-120"/>
              </a:rPr>
              <a:t>Modular refinery operations for high-purity precious metal production</a:t>
            </a:r>
            <a:endParaRPr lang="en-US" sz="621" dirty="0"/>
          </a:p>
        </p:txBody>
      </p:sp>
      <p:sp>
        <p:nvSpPr>
          <p:cNvPr id="29" name="Text 25"/>
          <p:cNvSpPr/>
          <p:nvPr/>
        </p:nvSpPr>
        <p:spPr>
          <a:xfrm>
            <a:off x="4743450" y="4013336"/>
            <a:ext cx="3829050" cy="150019"/>
          </a:xfrm>
          <a:prstGeom prst="rect">
            <a:avLst/>
          </a:prstGeom>
          <a:noFill/>
          <a:ln/>
        </p:spPr>
        <p:txBody>
          <a:bodyPr wrap="none" lIns="0" tIns="0" rIns="0" bIns="0" rtlCol="0" anchor="t">
            <a:spAutoFit/>
          </a:bodyPr>
          <a:lstStyle/>
          <a:p>
            <a:pPr marL="0" indent="0" algn="l">
              <a:lnSpc>
                <a:spcPts val="1200"/>
              </a:lnSpc>
              <a:buNone/>
            </a:pPr>
            <a:r>
              <a:rPr lang="en-US" sz="683" b="1" dirty="0">
                <a:solidFill>
                  <a:srgbClr val="1A1A1A"/>
                </a:solidFill>
                <a:latin typeface="Noto Sans" pitchFamily="34" charset="0"/>
                <a:ea typeface="Noto Sans" pitchFamily="34" charset="-122"/>
                <a:cs typeface="Noto Sans" pitchFamily="34" charset="-120"/>
              </a:rPr>
              <a:t>Replicating the Biotech-SIGMA Structure</a:t>
            </a:r>
            <a:endParaRPr lang="en-US" sz="683" dirty="0"/>
          </a:p>
        </p:txBody>
      </p:sp>
      <p:sp>
        <p:nvSpPr>
          <p:cNvPr id="30" name="Text 26"/>
          <p:cNvSpPr/>
          <p:nvPr/>
        </p:nvSpPr>
        <p:spPr>
          <a:xfrm>
            <a:off x="4743450" y="4220505"/>
            <a:ext cx="3829050" cy="417909"/>
          </a:xfrm>
          <a:prstGeom prst="rect">
            <a:avLst/>
          </a:prstGeom>
          <a:noFill/>
          <a:ln/>
        </p:spPr>
        <p:txBody>
          <a:bodyPr wrap="square" lIns="0" tIns="0" rIns="0" bIns="0" rtlCol="0" anchor="t">
            <a:spAutoFit/>
          </a:bodyPr>
          <a:lstStyle/>
          <a:p>
            <a:pPr marL="0" indent="0" algn="l">
              <a:lnSpc>
                <a:spcPts val="1100"/>
              </a:lnSpc>
              <a:buNone/>
            </a:pPr>
            <a:r>
              <a:rPr lang="en-US" sz="674" dirty="0">
                <a:solidFill>
                  <a:srgbClr val="4A4A4A"/>
                </a:solidFill>
                <a:latin typeface="Noto Sans" pitchFamily="34" charset="0"/>
                <a:ea typeface="Noto Sans" pitchFamily="34" charset="-122"/>
                <a:cs typeface="Noto Sans" pitchFamily="34" charset="-120"/>
              </a:rPr>
              <a:t>The Bolivian Mint combines CIQ infrastructure for analytical services, Dr. Bascope's scientific leadership, and Industrial Park production and export capabilities—mirroring the proven vertical integration model.</a:t>
            </a:r>
            <a:endParaRPr lang="en-US" sz="674"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317</TotalTime>
  <Words>1815</Words>
  <Application>Microsoft Office PowerPoint</Application>
  <PresentationFormat>On-screen Show (16:9)</PresentationFormat>
  <Paragraphs>198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Arial</vt:lpstr>
      <vt:lpstr>Calibri</vt:lpstr>
      <vt:lpstr>Noto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Mario Hernandez</cp:lastModifiedBy>
  <cp:revision>15</cp:revision>
  <dcterms:created xsi:type="dcterms:W3CDTF">2025-10-29T21:53:14Z</dcterms:created>
  <dcterms:modified xsi:type="dcterms:W3CDTF">2025-11-12T04:40:38Z</dcterms:modified>
</cp:coreProperties>
</file>